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Roboto Condense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D5FBC1-3C1F-442C-9B48-E1A0044FE12F}">
  <a:tblStyle styleId="{48D5FBC1-3C1F-442C-9B48-E1A0044FE1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6.xml"/><Relationship Id="rId44" Type="http://schemas.openxmlformats.org/officeDocument/2006/relationships/font" Target="fonts/Roboto-boldItalic.fntdata"/><Relationship Id="rId21" Type="http://schemas.openxmlformats.org/officeDocument/2006/relationships/slide" Target="slides/slide15.xml"/><Relationship Id="rId43" Type="http://schemas.openxmlformats.org/officeDocument/2006/relationships/font" Target="fonts/Roboto-italic.fntdata"/><Relationship Id="rId24" Type="http://schemas.openxmlformats.org/officeDocument/2006/relationships/slide" Target="slides/slide18.xml"/><Relationship Id="rId46" Type="http://schemas.openxmlformats.org/officeDocument/2006/relationships/font" Target="fonts/RobotoCondensed-bold.fntdata"/><Relationship Id="rId23" Type="http://schemas.openxmlformats.org/officeDocument/2006/relationships/slide" Target="slides/slide17.xml"/><Relationship Id="rId45" Type="http://schemas.openxmlformats.org/officeDocument/2006/relationships/font" Target="fonts/RobotoCondense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RobotoCondensed-boldItalic.fntdata"/><Relationship Id="rId25" Type="http://schemas.openxmlformats.org/officeDocument/2006/relationships/slide" Target="slides/slide19.xml"/><Relationship Id="rId47" Type="http://schemas.openxmlformats.org/officeDocument/2006/relationships/font" Target="fonts/RobotoCondense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b6dd8ff72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b6dd8ff72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Thank you for being here today. My name is Vishal Shede</a:t>
            </a:r>
            <a:br>
              <a:rPr lang="en"/>
            </a:br>
            <a:br>
              <a:rPr lang="en"/>
            </a:br>
            <a:r>
              <a:rPr lang="en"/>
              <a:t>Today, i will be presenting my Master Thesis Project, A VR Based Intervention for practising english Group Discussion : name is TalkingTree</a:t>
            </a:r>
            <a:br>
              <a:rPr lang="en"/>
            </a:br>
            <a:br>
              <a:rPr lang="en"/>
            </a:br>
            <a:r>
              <a:rPr lang="en"/>
              <a:t>I am doing this project under the guidance of Professor Sridhar Iyyer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69995dae77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69995dae77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b6dd8ff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b6dd8ff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intervention also includes </a:t>
            </a:r>
            <a:r>
              <a:rPr b="1" lang="en">
                <a:solidFill>
                  <a:schemeClr val="dk1"/>
                </a:solidFill>
              </a:rPr>
              <a:t>another virtual room designed for learning Purpose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space, the user interacts with one AI character.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the user presses the </a:t>
            </a:r>
            <a:r>
              <a:rPr b="1" lang="en">
                <a:solidFill>
                  <a:schemeClr val="dk1"/>
                </a:solidFill>
              </a:rPr>
              <a:t>Start</a:t>
            </a:r>
            <a:r>
              <a:rPr lang="en">
                <a:solidFill>
                  <a:schemeClr val="dk1"/>
                </a:solidFill>
              </a:rPr>
              <a:t> button, character introduces himsel</a:t>
            </a:r>
            <a:r>
              <a:rPr lang="en">
                <a:solidFill>
                  <a:schemeClr val="dk1"/>
                </a:solidFill>
              </a:rPr>
              <a:t>f</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br>
              <a:rPr lang="en">
                <a:solidFill>
                  <a:schemeClr val="dk1"/>
                </a:solidFill>
              </a:rPr>
            </a:br>
            <a:r>
              <a:rPr lang="en">
                <a:solidFill>
                  <a:schemeClr val="dk1"/>
                </a:solidFill>
              </a:rPr>
              <a:t>When</a:t>
            </a:r>
            <a:r>
              <a:rPr lang="en">
                <a:solidFill>
                  <a:schemeClr val="dk1"/>
                </a:solidFill>
              </a:rPr>
              <a:t> user responds,    this character gives a reply based on what the user said,        and at the end of each response,  </a:t>
            </a:r>
            <a:r>
              <a:rPr b="1" lang="en">
                <a:solidFill>
                  <a:schemeClr val="dk1"/>
                </a:solidFill>
              </a:rPr>
              <a:t>asks a follow-up question</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key feature here is the </a:t>
            </a:r>
            <a:r>
              <a:rPr b="1" lang="en">
                <a:solidFill>
                  <a:schemeClr val="dk1"/>
                </a:solidFill>
              </a:rPr>
              <a:t>real-time feedback panel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Font typeface="Arial"/>
              <a:buChar char="●"/>
            </a:pPr>
            <a:r>
              <a:rPr lang="en">
                <a:solidFill>
                  <a:schemeClr val="dk1"/>
                </a:solidFill>
              </a:rPr>
              <a:t>It shows what user says - for ex. Sagar is my name, Karad is my city.</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and what can be improved. - My name is sagar and I am from Karad.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see of demo of this also.</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434343"/>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69995dae7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69995dae7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2</a:t>
            </a:r>
            <a:br>
              <a:rPr lang="en"/>
            </a:br>
            <a:br>
              <a:rPr lang="en"/>
            </a:br>
            <a:r>
              <a:rPr lang="en"/>
              <a:t>So this is about Intervention.</a:t>
            </a:r>
            <a:br>
              <a:rPr lang="en"/>
            </a:br>
            <a:r>
              <a:rPr lang="en">
                <a:solidFill>
                  <a:schemeClr val="dk1"/>
                </a:solidFill>
              </a:rPr>
              <a:t>TalkingTree 2.0 is built in </a:t>
            </a:r>
            <a:r>
              <a:rPr b="1" lang="en">
                <a:solidFill>
                  <a:schemeClr val="dk1"/>
                </a:solidFill>
              </a:rPr>
              <a:t>Unity 3D</a:t>
            </a:r>
            <a:r>
              <a:rPr lang="en">
                <a:solidFill>
                  <a:schemeClr val="dk1"/>
                </a:solidFill>
              </a:rPr>
              <a:t>, programmed in </a:t>
            </a:r>
            <a:r>
              <a:rPr b="1" lang="en">
                <a:solidFill>
                  <a:schemeClr val="dk1"/>
                </a:solidFill>
              </a:rPr>
              <a:t>C#</a:t>
            </a:r>
            <a:r>
              <a:rPr lang="en">
                <a:solidFill>
                  <a:schemeClr val="dk1"/>
                </a:solidFill>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9995dae7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69995dae7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b6dd8ff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b6dd8ff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After developing the intervention,  to understand, does this actually helpful for learners, I conducted study.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two research questions are</a:t>
            </a:r>
            <a:br>
              <a:rPr lang="en">
                <a:solidFill>
                  <a:schemeClr val="dk1"/>
                </a:solidFill>
              </a:rPr>
            </a:br>
            <a:br>
              <a:rPr lang="en">
                <a:solidFill>
                  <a:schemeClr val="dk1"/>
                </a:solidFill>
              </a:rPr>
            </a:br>
            <a:r>
              <a:rPr lang="en">
                <a:solidFill>
                  <a:schemeClr val="dk1"/>
                </a:solidFill>
              </a:rPr>
              <a:t>1.  Does this intervention improves communication confidence and comfort during group discussion.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2. How does VR Environment reduces hesitation and fear of judgement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conducting study I have used Mixed-Method Approach.</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b6dd8ff7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b6dd8ff7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For Evaluating we focused on two constructs </a:t>
            </a:r>
            <a:r>
              <a:rPr b="1" lang="en">
                <a:solidFill>
                  <a:schemeClr val="dk1"/>
                </a:solidFill>
              </a:rPr>
              <a:t>communication confidence</a:t>
            </a:r>
            <a:r>
              <a:rPr lang="en">
                <a:solidFill>
                  <a:schemeClr val="dk1"/>
                </a:solidFill>
              </a:rPr>
              <a:t> and </a:t>
            </a:r>
            <a:r>
              <a:rPr b="1" lang="en">
                <a:solidFill>
                  <a:schemeClr val="dk1"/>
                </a:solidFill>
              </a:rPr>
              <a:t>comfort</a:t>
            </a: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These two constructs are especially relevant for ESL learners,</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measure these two constructs, we broke them down into </a:t>
            </a:r>
            <a:r>
              <a:rPr b="1" lang="en">
                <a:solidFill>
                  <a:schemeClr val="dk1"/>
                </a:solidFill>
              </a:rPr>
              <a:t>nine observable variables</a:t>
            </a:r>
            <a:r>
              <a:rPr lang="en">
                <a:solidFill>
                  <a:schemeClr val="dk1"/>
                </a:solidFill>
              </a:rPr>
              <a:t> — six for communication confidence, and three for communication comfort.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These variables were measured using </a:t>
            </a:r>
            <a:r>
              <a:rPr b="1" lang="en">
                <a:solidFill>
                  <a:schemeClr val="dk1"/>
                </a:solidFill>
              </a:rPr>
              <a:t>two  tools</a:t>
            </a:r>
            <a:r>
              <a:rPr lang="en">
                <a:solidFill>
                  <a:schemeClr val="dk1"/>
                </a:solidFill>
              </a:rPr>
              <a:t>: </a:t>
            </a:r>
            <a:r>
              <a:rPr b="1" lang="en">
                <a:solidFill>
                  <a:schemeClr val="dk1"/>
                </a:solidFill>
              </a:rPr>
              <a:t>self-report questionnaire</a:t>
            </a:r>
            <a:r>
              <a:rPr lang="en">
                <a:solidFill>
                  <a:schemeClr val="dk1"/>
                </a:solidFill>
              </a:rPr>
              <a:t> to capture learners’ internal perceptions, and a </a:t>
            </a:r>
            <a:r>
              <a:rPr b="1" lang="en">
                <a:solidFill>
                  <a:schemeClr val="dk1"/>
                </a:solidFill>
              </a:rPr>
              <a:t>Assessment rubric</a:t>
            </a:r>
            <a:r>
              <a:rPr lang="en">
                <a:solidFill>
                  <a:schemeClr val="dk1"/>
                </a:solidFill>
              </a:rPr>
              <a:t> to assess observed communication behaviors.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9ef263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9ef263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self report questionnaire included 9 items, each corresponding to one of the finalized variables. Each item was rated on a 7-point Likert scale, ranging from 1 (Not at all) to 7 (Yes, absolutely).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9ef263a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9ef263a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assessment rubric also include 9 variables that matched the questionnaire items for consistent, parallel measurement. Each variable was rated on a 3-point scale: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These Instruments are designed by researcher based on existing literature, validated through two EdTech Researchers. And pilot tested with small group of learners.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b6dd8ff72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b6dd8ff72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For this study we needed a participant who is non-native English speaker, who struggles in communication confidence in english.</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So, to recruit the participants I used purposive sampling - and selected  those, who self-reported basic to intermediate english proficiency but lacked confidence in speaking.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Total Participants were 27,</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study was conducted in three phases: a </a:t>
            </a:r>
            <a:r>
              <a:rPr b="1" lang="en">
                <a:solidFill>
                  <a:schemeClr val="dk1"/>
                </a:solidFill>
              </a:rPr>
              <a:t>pre-test</a:t>
            </a:r>
            <a:r>
              <a:rPr lang="en">
                <a:solidFill>
                  <a:schemeClr val="dk1"/>
                </a:solidFill>
              </a:rPr>
              <a:t>, the </a:t>
            </a:r>
            <a:r>
              <a:rPr b="1" lang="en">
                <a:solidFill>
                  <a:schemeClr val="dk1"/>
                </a:solidFill>
              </a:rPr>
              <a:t>intervention</a:t>
            </a:r>
            <a:r>
              <a:rPr lang="en">
                <a:solidFill>
                  <a:schemeClr val="dk1"/>
                </a:solidFill>
              </a:rPr>
              <a:t>  and a </a:t>
            </a:r>
            <a:r>
              <a:rPr b="1" lang="en">
                <a:solidFill>
                  <a:schemeClr val="dk1"/>
                </a:solidFill>
              </a:rPr>
              <a:t>post-test</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9e843926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9e843926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pre-test phase, each participant engaged in a real group discussion with two fluent English speakers.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discussion is based on the relevant topics like, Introduction, what they work/study, Interests, Ambitions.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discussion one researcher is evaluating participant using observation Rubric..that How user is performing and give scores based on that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the discussion, Participant fills self report questionnaire. Which is the Perception of how they performed.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69f236068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69f236068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will start by understanding the problem,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br>
              <a:rPr lang="en">
                <a:solidFill>
                  <a:schemeClr val="dk1"/>
                </a:solidFill>
              </a:rPr>
            </a:br>
            <a:r>
              <a:rPr lang="en">
                <a:solidFill>
                  <a:schemeClr val="dk1"/>
                </a:solidFill>
              </a:rPr>
              <a:t>In India, most students learn English as a </a:t>
            </a:r>
            <a:r>
              <a:rPr b="1" lang="en">
                <a:solidFill>
                  <a:schemeClr val="dk1"/>
                </a:solidFill>
              </a:rPr>
              <a:t>second language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While many develop decent </a:t>
            </a:r>
            <a:r>
              <a:rPr b="1" lang="en">
                <a:solidFill>
                  <a:schemeClr val="dk1"/>
                </a:solidFill>
              </a:rPr>
              <a:t>reading and writing</a:t>
            </a:r>
            <a:r>
              <a:rPr lang="en">
                <a:solidFill>
                  <a:schemeClr val="dk1"/>
                </a:solidFill>
              </a:rPr>
              <a:t> skills, they often </a:t>
            </a:r>
            <a:r>
              <a:rPr b="1" lang="en">
                <a:solidFill>
                  <a:schemeClr val="dk1"/>
                </a:solidFill>
              </a:rPr>
              <a:t>lack the confidence to speak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is not just about language proficiency.</a:t>
            </a:r>
            <a:br>
              <a:rPr lang="en">
                <a:solidFill>
                  <a:schemeClr val="dk1"/>
                </a:solidFill>
              </a:rPr>
            </a:br>
            <a:r>
              <a:rPr lang="en">
                <a:solidFill>
                  <a:schemeClr val="dk1"/>
                </a:solidFill>
              </a:rPr>
              <a:t> It’s about </a:t>
            </a:r>
            <a:r>
              <a:rPr b="1" lang="en">
                <a:solidFill>
                  <a:schemeClr val="dk1"/>
                </a:solidFill>
              </a:rPr>
              <a:t>psychological barriers</a:t>
            </a:r>
            <a:r>
              <a:rPr lang="en">
                <a:solidFill>
                  <a:schemeClr val="dk1"/>
                </a:solidFill>
              </a:rPr>
              <a:t>—the </a:t>
            </a:r>
            <a:r>
              <a:rPr b="1" lang="en">
                <a:solidFill>
                  <a:schemeClr val="dk1"/>
                </a:solidFill>
              </a:rPr>
              <a:t>fear of making mistakes</a:t>
            </a:r>
            <a:r>
              <a:rPr lang="en">
                <a:solidFill>
                  <a:schemeClr val="dk1"/>
                </a:solidFill>
              </a:rPr>
              <a:t>, </a:t>
            </a:r>
            <a:r>
              <a:rPr b="1" lang="en">
                <a:solidFill>
                  <a:schemeClr val="dk1"/>
                </a:solidFill>
              </a:rPr>
              <a:t>fear of being judged</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rural and semi-urban areas, this problem is more.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Due to limited exposure to English conversations, students often don’t get enough opportunities to develop their speaking skills.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Recent studies show that </a:t>
            </a:r>
            <a:r>
              <a:rPr b="1" lang="en">
                <a:solidFill>
                  <a:schemeClr val="dk1"/>
                </a:solidFill>
              </a:rPr>
              <a:t>over 40% of rural youth in India struggle to find jobs</a:t>
            </a:r>
            <a:r>
              <a:rPr lang="en">
                <a:solidFill>
                  <a:schemeClr val="dk1"/>
                </a:solidFill>
              </a:rPr>
              <a:t>, with </a:t>
            </a:r>
            <a:r>
              <a:rPr b="1" lang="en">
                <a:solidFill>
                  <a:schemeClr val="dk1"/>
                </a:solidFill>
              </a:rPr>
              <a:t>poor English communication</a:t>
            </a:r>
            <a:r>
              <a:rPr lang="en">
                <a:solidFill>
                  <a:schemeClr val="dk1"/>
                </a:solidFill>
              </a:rPr>
              <a:t> cited as a major reason.</a:t>
            </a:r>
            <a:endParaRPr>
              <a:solidFill>
                <a:schemeClr val="dk1"/>
              </a:solidFill>
            </a:endParaRPr>
          </a:p>
          <a:p>
            <a:pPr indent="0" lvl="0" marL="0" rtl="0" algn="l">
              <a:lnSpc>
                <a:spcPct val="115000"/>
              </a:lnSpc>
              <a:spcBef>
                <a:spcPts val="1200"/>
              </a:spcBef>
              <a:spcAft>
                <a:spcPts val="0"/>
              </a:spcAft>
              <a:buNone/>
            </a:pPr>
            <a:br>
              <a:rPr b="1" lang="en">
                <a:solidFill>
                  <a:schemeClr val="dk1"/>
                </a:solidFill>
              </a:rPr>
            </a:br>
            <a:r>
              <a:rPr b="1" lang="en">
                <a:solidFill>
                  <a:schemeClr val="dk1"/>
                </a:solidFill>
              </a:rPr>
              <a:t>Also </a:t>
            </a:r>
            <a:r>
              <a:rPr lang="en">
                <a:solidFill>
                  <a:schemeClr val="dk1"/>
                </a:solidFill>
              </a:rPr>
              <a:t>some studies show that many ESL learners feel anxious to speak in English, even after learning it for years.</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My personal experiences with english speaking is same, which motivates me to work on this project</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69e843926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69e843926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After the pre-test, participants entered the intervention phase.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First, Based on evaluation of participants using observation rubric by researcher, researcher provides feedback to participants.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In rubric for low score under each item there is feedback associated with it.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Then participant, enters into learning phase and Interacted with Avatar, with follow up questions of avatar, user takes his time, frame the answer and responds, and on his response He receives sentence level feedback.</a:t>
            </a:r>
            <a:endParaRPr>
              <a:solidFill>
                <a:schemeClr val="dk1"/>
              </a:solidFill>
            </a:endParaRPr>
          </a:p>
          <a:p>
            <a:pPr indent="0" lvl="0" marL="381000" marR="381000" rtl="0" algn="l">
              <a:lnSpc>
                <a:spcPct val="115000"/>
              </a:lnSpc>
              <a:spcBef>
                <a:spcPts val="1200"/>
              </a:spcBef>
              <a:spcAft>
                <a:spcPts val="1200"/>
              </a:spcAft>
              <a:buClr>
                <a:schemeClr val="dk1"/>
              </a:buClr>
              <a:buSzPts val="1100"/>
              <a:buFont typeface="Arial"/>
              <a:buNone/>
            </a:pPr>
            <a:r>
              <a:rPr lang="en">
                <a:solidFill>
                  <a:schemeClr val="dk1"/>
                </a:solidFill>
              </a:rPr>
              <a:t>Finally, participants moved to the practice phase with two AI avatars,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9e8439260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9e8439260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the VR intervention, participants completes a </a:t>
            </a:r>
            <a:r>
              <a:rPr b="1" lang="en">
                <a:solidFill>
                  <a:schemeClr val="dk1"/>
                </a:solidFill>
              </a:rPr>
              <a:t>post-test</a:t>
            </a:r>
            <a:r>
              <a:rPr lang="en">
                <a:solidFill>
                  <a:schemeClr val="dk1"/>
                </a:solidFill>
              </a:rPr>
              <a:t>, which was again a real-life group discussion.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this, we user interacted with two </a:t>
            </a:r>
            <a:r>
              <a:rPr b="1" lang="en">
                <a:solidFill>
                  <a:schemeClr val="dk1"/>
                </a:solidFill>
              </a:rPr>
              <a:t>new fluent speakers</a:t>
            </a:r>
            <a:r>
              <a:rPr lang="en">
                <a:solidFill>
                  <a:schemeClr val="dk1"/>
                </a:solidFill>
              </a:rPr>
              <a:t> to avoid familiarity effects.</a:t>
            </a:r>
            <a:endParaRPr>
              <a:solidFill>
                <a:schemeClr val="dk1"/>
              </a:solidFill>
            </a:endParaRPr>
          </a:p>
          <a:p>
            <a:pPr indent="0" lvl="0" marL="0" rtl="0" algn="l">
              <a:spcBef>
                <a:spcPts val="0"/>
              </a:spcBef>
              <a:spcAft>
                <a:spcPts val="0"/>
              </a:spcAft>
              <a:buNone/>
            </a:pPr>
            <a:r>
              <a:rPr lang="en">
                <a:solidFill>
                  <a:schemeClr val="dk1"/>
                </a:solidFill>
              </a:rPr>
              <a:t>The structure and topics remained the same.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Same tools (self-report questionnaire and Assessment Rubric) are used for evaluating performance.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Right after the post-test, we conducted </a:t>
            </a:r>
            <a:r>
              <a:rPr b="1" lang="en">
                <a:solidFill>
                  <a:schemeClr val="dk1"/>
                </a:solidFill>
              </a:rPr>
              <a:t>semi-structured interviews</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We asked about how real the VR felt, how it compared to real discussions, whether they felt more confident, and what features they found useful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69995dae7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69995dae7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69995dae7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69995dae7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"After conducting the study, the next is data Analysis.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Data That we collected through self report forms and assessment rubrics is used for descriptive and inferential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with the Interview data, I did Thematic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69995dae7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69995dae7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is descriptive analysis of the self-report scores.</a:t>
            </a:r>
            <a:br>
              <a:rPr lang="en">
                <a:solidFill>
                  <a:schemeClr val="dk1"/>
                </a:solidFill>
              </a:rPr>
            </a:br>
            <a:r>
              <a:rPr lang="en">
                <a:solidFill>
                  <a:schemeClr val="dk1"/>
                </a:solidFill>
              </a:rPr>
              <a:t> This bar chart shows participants' average scores across all nine variables — before and after using the intervention.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you can see, there's a noticeable improvement across every skill area.</a:t>
            </a:r>
            <a:br>
              <a:rPr lang="en">
                <a:solidFill>
                  <a:schemeClr val="dk1"/>
                </a:solidFill>
              </a:rPr>
            </a:b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table on the right gives us the exact pre and post means for each variable.</a:t>
            </a:r>
            <a:br>
              <a:rPr lang="en">
                <a:solidFill>
                  <a:schemeClr val="dk1"/>
                </a:solidFill>
              </a:rPr>
            </a:br>
            <a:r>
              <a:rPr lang="en">
                <a:solidFill>
                  <a:schemeClr val="dk1"/>
                </a:solidFill>
              </a:rPr>
              <a:t> All values increased, with average gains ranging from </a:t>
            </a:r>
            <a:r>
              <a:rPr b="1" lang="en">
                <a:solidFill>
                  <a:schemeClr val="dk1"/>
                </a:solidFill>
              </a:rPr>
              <a:t>0.9 to 1.2 </a:t>
            </a:r>
            <a:r>
              <a:rPr lang="en">
                <a:solidFill>
                  <a:schemeClr val="dk1"/>
                </a:solidFill>
              </a:rPr>
              <a:t> — which shows a clear trend of improvement.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69e8439260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69e8439260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is analysis of scores given by expert evaluators using a assessment rubric.</a:t>
            </a:r>
            <a:br>
              <a:rPr lang="en">
                <a:solidFill>
                  <a:schemeClr val="dk1"/>
                </a:solidFill>
              </a:rPr>
            </a:br>
            <a:r>
              <a:rPr lang="en">
                <a:solidFill>
                  <a:schemeClr val="dk1"/>
                </a:solidFill>
              </a:rPr>
              <a:t> This chart shows the average Pre and Post scores for each skill on a 1–3 scale.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Once again, there clear improvement across all nine variables.</a:t>
            </a:r>
            <a:br>
              <a:rPr lang="en">
                <a:solidFill>
                  <a:schemeClr val="dk1"/>
                </a:solidFill>
              </a:rPr>
            </a:b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suggests that evaluators observe real changes in how participants spoke, asked questions, and carried themselves during group discussions.”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69995dae7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69995dae7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Now to understand whether these improvements were statistically significant or not.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ran </a:t>
            </a:r>
            <a:r>
              <a:rPr b="1" lang="en">
                <a:solidFill>
                  <a:schemeClr val="dk1"/>
                </a:solidFill>
              </a:rPr>
              <a:t>paired-sample t-tests</a:t>
            </a:r>
            <a:r>
              <a:rPr lang="en">
                <a:solidFill>
                  <a:schemeClr val="dk1"/>
                </a:solidFill>
              </a:rPr>
              <a:t> for each variable — one set for self-reported scores (on the left) and another for Assessment rubric scores (on the right).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In both cases, </a:t>
            </a:r>
            <a:r>
              <a:rPr b="1" lang="en">
                <a:solidFill>
                  <a:schemeClr val="dk1"/>
                </a:solidFill>
              </a:rPr>
              <a:t>p-values are less than .001</a:t>
            </a:r>
            <a:r>
              <a:rPr lang="en">
                <a:solidFill>
                  <a:schemeClr val="dk1"/>
                </a:solidFill>
              </a:rPr>
              <a:t> for all nine variables — meaning the improvements are statistically significant.</a:t>
            </a:r>
            <a:br>
              <a:rPr lang="en">
                <a:solidFill>
                  <a:schemeClr val="dk1"/>
                </a:solidFill>
              </a:rPr>
            </a:br>
            <a:r>
              <a:rPr lang="en">
                <a:solidFill>
                  <a:schemeClr val="dk1"/>
                </a:solidFill>
              </a:rPr>
              <a:t> 🔹 </a:t>
            </a:r>
            <a:r>
              <a:rPr b="1" lang="en">
                <a:solidFill>
                  <a:schemeClr val="dk1"/>
                </a:solidFill>
              </a:rPr>
              <a:t>Cohen’s d</a:t>
            </a:r>
            <a:r>
              <a:rPr lang="en">
                <a:solidFill>
                  <a:schemeClr val="dk1"/>
                </a:solidFill>
              </a:rPr>
              <a:t> values greater than 1,  which indicates</a:t>
            </a:r>
            <a:r>
              <a:rPr b="1" lang="en">
                <a:solidFill>
                  <a:schemeClr val="dk1"/>
                </a:solidFill>
              </a:rPr>
              <a:t> large effect sizes</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also confirms that learners didn’t just feel more confident — it was also visible to expert evaluators.”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6b6dd8ff72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6b6dd8ff72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quantitative results showed strong improvement, they didn’t fully capture how learners actually </a:t>
            </a:r>
            <a:r>
              <a:rPr i="1" lang="en">
                <a:solidFill>
                  <a:schemeClr val="dk1"/>
                </a:solidFill>
              </a:rPr>
              <a:t>felt</a:t>
            </a:r>
            <a:r>
              <a:rPr lang="en">
                <a:solidFill>
                  <a:schemeClr val="dk1"/>
                </a:solidFill>
              </a:rPr>
              <a:t> during the experience.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To understand   how learners actually </a:t>
            </a:r>
            <a:r>
              <a:rPr i="1" lang="en">
                <a:solidFill>
                  <a:schemeClr val="dk1"/>
                </a:solidFill>
              </a:rPr>
              <a:t>felt</a:t>
            </a:r>
            <a:r>
              <a:rPr lang="en">
                <a:solidFill>
                  <a:schemeClr val="dk1"/>
                </a:solidFill>
              </a:rPr>
              <a:t> during the experience.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 conducted a thematic analysis of the 27 interview transcripts. After familiarizing myself with the data, I coded key ideas, grouped similar codes into broader themes, and presented the findings using representative participant quotes."</a:t>
            </a:r>
            <a:endParaRPr>
              <a:solidFill>
                <a:schemeClr val="dk1"/>
              </a:solidFill>
            </a:endParaRPr>
          </a:p>
          <a:p>
            <a:pPr indent="0" lvl="0" marL="457200" rtl="0" algn="l">
              <a:lnSpc>
                <a:spcPct val="115000"/>
              </a:lnSpc>
              <a:spcBef>
                <a:spcPts val="1200"/>
              </a:spcBef>
              <a:spcAft>
                <a:spcPts val="0"/>
              </a:spcAft>
              <a:buNone/>
            </a:pP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9f23606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69f23606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a summary of the five key themes that emerged from the interview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First, </a:t>
            </a:r>
            <a:r>
              <a:rPr b="1" lang="en">
                <a:solidFill>
                  <a:schemeClr val="dk1"/>
                </a:solidFill>
              </a:rPr>
              <a:t>Comfort</a:t>
            </a:r>
            <a:r>
              <a:rPr lang="en">
                <a:solidFill>
                  <a:schemeClr val="dk1"/>
                </a:solidFill>
              </a:rPr>
              <a:t> — Many learners felt the VR space was non-judgmental. They could pause, think, and speak freely without pressure or embarrassment.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Other themes included </a:t>
            </a:r>
            <a:r>
              <a:rPr b="1" lang="en">
                <a:solidFill>
                  <a:schemeClr val="dk1"/>
                </a:solidFill>
              </a:rPr>
              <a:t>Confidence</a:t>
            </a:r>
            <a:r>
              <a:rPr lang="en">
                <a:solidFill>
                  <a:schemeClr val="dk1"/>
                </a:solidFill>
              </a:rPr>
              <a:t>, where learners felt more willing to speak up even after making mistakes; </a:t>
            </a:r>
            <a:r>
              <a:rPr b="1" lang="en">
                <a:solidFill>
                  <a:schemeClr val="dk1"/>
                </a:solidFill>
              </a:rPr>
              <a:t>Feedback</a:t>
            </a:r>
            <a:r>
              <a:rPr lang="en">
                <a:solidFill>
                  <a:schemeClr val="dk1"/>
                </a:solidFill>
              </a:rPr>
              <a:t>, highlighting the usefulness of real-time suggestions; </a:t>
            </a:r>
            <a:r>
              <a:rPr b="1" lang="en">
                <a:solidFill>
                  <a:schemeClr val="dk1"/>
                </a:solidFill>
              </a:rPr>
              <a:t>Pedagogical Role of VR</a:t>
            </a:r>
            <a:r>
              <a:rPr lang="en">
                <a:solidFill>
                  <a:schemeClr val="dk1"/>
                </a:solidFill>
              </a:rPr>
              <a:t>, which helped learners stay engaged and prepared; and </a:t>
            </a:r>
            <a:r>
              <a:rPr b="1" lang="en">
                <a:solidFill>
                  <a:schemeClr val="dk1"/>
                </a:solidFill>
              </a:rPr>
              <a:t>Design Challenges</a:t>
            </a:r>
            <a:r>
              <a:rPr lang="en">
                <a:solidFill>
                  <a:schemeClr val="dk1"/>
                </a:solidFill>
              </a:rPr>
              <a:t>, where a few participants noted issues like limited topics or trouble with voice capture."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Overall, these themes give us a deeper understanding of not just what improved — but </a:t>
            </a:r>
            <a:r>
              <a:rPr i="1" lang="en">
                <a:solidFill>
                  <a:schemeClr val="dk1"/>
                </a:solidFill>
              </a:rPr>
              <a:t>how</a:t>
            </a:r>
            <a:r>
              <a:rPr lang="en">
                <a:solidFill>
                  <a:schemeClr val="dk1"/>
                </a:solidFill>
              </a:rPr>
              <a:t> and </a:t>
            </a:r>
            <a:r>
              <a:rPr i="1" lang="en">
                <a:solidFill>
                  <a:schemeClr val="dk1"/>
                </a:solidFill>
              </a:rPr>
              <a:t>why</a:t>
            </a:r>
            <a:r>
              <a:rPr lang="en">
                <a:solidFill>
                  <a:schemeClr val="dk1"/>
                </a:solidFill>
              </a:rPr>
              <a:t> learners felt the system helped.”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69995dae7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69995dae7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69f236068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69f236068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idea of this project began as a </a:t>
            </a:r>
            <a:r>
              <a:rPr b="1" lang="en">
                <a:solidFill>
                  <a:schemeClr val="dk1"/>
                </a:solidFill>
              </a:rPr>
              <a:t>HCI Course Project.</a:t>
            </a:r>
            <a:br>
              <a:rPr lang="en">
                <a:solidFill>
                  <a:schemeClr val="dk1"/>
                </a:solidFill>
              </a:rPr>
            </a:br>
            <a:r>
              <a:rPr lang="en">
                <a:solidFill>
                  <a:schemeClr val="dk1"/>
                </a:solidFill>
              </a:rPr>
              <a:t> Our team wanted to understand why students struggled in group discussions.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conducted a </a:t>
            </a:r>
            <a:r>
              <a:rPr b="1" lang="en">
                <a:solidFill>
                  <a:schemeClr val="dk1"/>
                </a:solidFill>
              </a:rPr>
              <a:t>user study</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that we understood most learners didn’t lack knowledge, they lacked </a:t>
            </a:r>
            <a:r>
              <a:rPr b="1" lang="en">
                <a:solidFill>
                  <a:schemeClr val="dk1"/>
                </a:solidFill>
              </a:rPr>
              <a:t>confidence in expressing their thoughts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address this we designed a </a:t>
            </a:r>
            <a:r>
              <a:rPr b="1" lang="en">
                <a:solidFill>
                  <a:schemeClr val="dk1"/>
                </a:solidFill>
              </a:rPr>
              <a:t>VR-based group discussion simulator</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version, users has to take part in informal group discussions, alongside three scripted avatars.</a:t>
            </a:r>
            <a:endParaRPr i="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6b6dd8ff72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6b6dd8ff72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In the Discussion section, we’ll now interpret what these results actually mean</a:t>
            </a:r>
            <a:endParaRPr/>
          </a:p>
          <a:p>
            <a:pPr indent="0" lvl="0" marL="0" rtl="0" algn="l">
              <a:lnSpc>
                <a:spcPct val="115000"/>
              </a:lnSpc>
              <a:spcBef>
                <a:spcPts val="1200"/>
              </a:spcBef>
              <a:spcAft>
                <a:spcPts val="0"/>
              </a:spcAft>
              <a:buClr>
                <a:schemeClr val="dk1"/>
              </a:buClr>
              <a:buSzPts val="1100"/>
              <a:buFont typeface="Arial"/>
              <a:buNone/>
            </a:pPr>
            <a:br>
              <a:rPr lang="en"/>
            </a:br>
            <a:r>
              <a:rPr lang="en"/>
              <a:t>“To answer our first research question — yes, intervention  improved learners’ communication confidence and comfort.</a:t>
            </a:r>
            <a:endParaRPr/>
          </a:p>
          <a:p>
            <a:pPr indent="0" lvl="0" marL="0" rtl="0" algn="l">
              <a:lnSpc>
                <a:spcPct val="115000"/>
              </a:lnSpc>
              <a:spcBef>
                <a:spcPts val="1200"/>
              </a:spcBef>
              <a:spcAft>
                <a:spcPts val="0"/>
              </a:spcAft>
              <a:buNone/>
            </a:pPr>
            <a:r>
              <a:rPr lang="en"/>
              <a:t>Quantitative data showed large and meaningful improvements across all nine variables </a:t>
            </a:r>
            <a:endParaRPr/>
          </a:p>
          <a:p>
            <a:pPr indent="0" lvl="0" marL="0" rtl="0" algn="l">
              <a:lnSpc>
                <a:spcPct val="115000"/>
              </a:lnSpc>
              <a:spcBef>
                <a:spcPts val="1200"/>
              </a:spcBef>
              <a:spcAft>
                <a:spcPts val="0"/>
              </a:spcAft>
              <a:buClr>
                <a:schemeClr val="dk1"/>
              </a:buClr>
              <a:buSzPts val="1100"/>
              <a:buFont typeface="Arial"/>
              <a:buNone/>
            </a:pPr>
            <a:r>
              <a:rPr lang="en"/>
              <a:t>These findings were supported by the interviews. Learners described</a:t>
            </a:r>
            <a:br>
              <a:rPr lang="en"/>
            </a:br>
            <a:r>
              <a:rPr lang="en"/>
              <a:t> They felt more ease, motivated to speak, and able to respond without fear.</a:t>
            </a:r>
            <a:endParaRPr/>
          </a:p>
          <a:p>
            <a:pPr indent="0" lvl="0" marL="0" rtl="0" algn="l">
              <a:lnSpc>
                <a:spcPct val="115000"/>
              </a:lnSpc>
              <a:spcBef>
                <a:spcPts val="1200"/>
              </a:spcBef>
              <a:spcAft>
                <a:spcPts val="0"/>
              </a:spcAft>
              <a:buClr>
                <a:schemeClr val="dk1"/>
              </a:buClr>
              <a:buSzPts val="1100"/>
              <a:buFont typeface="Arial"/>
              <a:buNone/>
            </a:pPr>
            <a:r>
              <a:rPr lang="en"/>
              <a:t>So, it helped learners grow in both confidence and comfort.</a:t>
            </a:r>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6b6dd8ff72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6b6dd8ff72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Second RQ - What </a:t>
            </a:r>
            <a:r>
              <a:rPr lang="en"/>
              <a:t>features</a:t>
            </a:r>
            <a:r>
              <a:rPr lang="en"/>
              <a:t> enabled improvements</a:t>
            </a:r>
            <a:endParaRPr/>
          </a:p>
          <a:p>
            <a:pPr indent="0" lvl="0" marL="0" rtl="0" algn="l">
              <a:lnSpc>
                <a:spcPct val="115000"/>
              </a:lnSpc>
              <a:spcBef>
                <a:spcPts val="1200"/>
              </a:spcBef>
              <a:spcAft>
                <a:spcPts val="0"/>
              </a:spcAft>
              <a:buNone/>
            </a:pPr>
            <a:r>
              <a:rPr lang="en"/>
              <a:t>One factor was the environment. In VR, user described they felt free to speak without the fear of being judged.</a:t>
            </a:r>
            <a:endParaRPr/>
          </a:p>
          <a:p>
            <a:pPr indent="0" lvl="0" marL="0" rtl="0" algn="l">
              <a:lnSpc>
                <a:spcPct val="115000"/>
              </a:lnSpc>
              <a:spcBef>
                <a:spcPts val="1200"/>
              </a:spcBef>
              <a:spcAft>
                <a:spcPts val="0"/>
              </a:spcAft>
              <a:buNone/>
            </a:pPr>
            <a:r>
              <a:rPr lang="en"/>
              <a:t>The structured and relevant discussion flow helped them stay engaged and know what to expect.</a:t>
            </a:r>
            <a:endParaRPr/>
          </a:p>
          <a:p>
            <a:pPr indent="0" lvl="0" marL="0" rtl="0" algn="l">
              <a:lnSpc>
                <a:spcPct val="115000"/>
              </a:lnSpc>
              <a:spcBef>
                <a:spcPts val="1200"/>
              </a:spcBef>
              <a:spcAft>
                <a:spcPts val="0"/>
              </a:spcAft>
              <a:buNone/>
            </a:pPr>
            <a:r>
              <a:rPr lang="en"/>
              <a:t>Personalized and Real-time feedback help them to improve on their shortcomings.</a:t>
            </a:r>
            <a:endParaRPr/>
          </a:p>
          <a:p>
            <a:pPr indent="0" lvl="0" marL="0" rtl="0" algn="l">
              <a:lnSpc>
                <a:spcPct val="115000"/>
              </a:lnSpc>
              <a:spcBef>
                <a:spcPts val="1200"/>
              </a:spcBef>
              <a:spcAft>
                <a:spcPts val="0"/>
              </a:spcAft>
              <a:buClr>
                <a:schemeClr val="dk1"/>
              </a:buClr>
              <a:buSzPts val="1100"/>
              <a:buFont typeface="Arial"/>
              <a:buNone/>
            </a:pPr>
            <a:r>
              <a:rPr lang="en"/>
              <a:t> And finally, by observing how the avatars are responding, learners trying using it, in their responses.</a:t>
            </a:r>
            <a:endParaRPr/>
          </a:p>
          <a:p>
            <a:pPr indent="0" lvl="0" marL="0" rtl="0" algn="l">
              <a:spcBef>
                <a:spcPts val="1200"/>
              </a:spcBef>
              <a:spcAft>
                <a:spcPts val="0"/>
              </a:spcAft>
              <a:buNone/>
            </a:pPr>
            <a:r>
              <a:rPr lang="en"/>
              <a:t>****************************************************************************************************************************************************8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the second research question, several features were identified as enablers of improvement: </a:t>
            </a:r>
            <a:endParaRPr/>
          </a:p>
          <a:p>
            <a:pPr indent="0" lvl="0" marL="0" rtl="0" algn="l">
              <a:spcBef>
                <a:spcPts val="0"/>
              </a:spcBef>
              <a:spcAft>
                <a:spcPts val="0"/>
              </a:spcAft>
              <a:buNone/>
            </a:pPr>
            <a:r>
              <a:rPr lang="en"/>
              <a:t>a non-judgmental VR environment that encouraged speaking, a structured and relevant discussion flow, personalized real-time feedback, </a:t>
            </a:r>
            <a:endParaRPr/>
          </a:p>
          <a:p>
            <a:pPr indent="0" lvl="0" marL="0" rtl="0" algn="l">
              <a:spcBef>
                <a:spcPts val="0"/>
              </a:spcBef>
              <a:spcAft>
                <a:spcPts val="0"/>
              </a:spcAft>
              <a:buNone/>
            </a:pPr>
            <a:r>
              <a:rPr lang="en"/>
              <a:t>and avatar responses that modeled effective communication for learners to adopt."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6b6dd8ff72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6b6dd8ff72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TalkingTree 2.0 showed good results, but there were a few limitations.</a:t>
            </a:r>
            <a:endParaRPr/>
          </a:p>
          <a:p>
            <a:pPr indent="0" lvl="0" marL="0" rtl="0" algn="l">
              <a:lnSpc>
                <a:spcPct val="115000"/>
              </a:lnSpc>
              <a:spcBef>
                <a:spcPts val="1200"/>
              </a:spcBef>
              <a:spcAft>
                <a:spcPts val="0"/>
              </a:spcAft>
              <a:buClr>
                <a:schemeClr val="dk1"/>
              </a:buClr>
              <a:buSzPts val="1100"/>
              <a:buFont typeface="Arial"/>
              <a:buNone/>
            </a:pPr>
            <a:r>
              <a:rPr lang="en"/>
              <a:t>First, we only measured short-term improvement — we don’t know if the gains last or transfer to real-life situations.</a:t>
            </a:r>
            <a:br>
              <a:rPr lang="en"/>
            </a:br>
            <a:r>
              <a:rPr lang="en"/>
              <a:t> Second, the avatars lacked natural expressions and body language.</a:t>
            </a:r>
            <a:br>
              <a:rPr lang="en"/>
            </a:br>
            <a:r>
              <a:rPr lang="en"/>
              <a:t> Third is,</a:t>
            </a:r>
            <a:r>
              <a:rPr lang="en" sz="1200">
                <a:solidFill>
                  <a:schemeClr val="dk1"/>
                </a:solidFill>
                <a:latin typeface="Times New Roman"/>
                <a:ea typeface="Times New Roman"/>
                <a:cs typeface="Times New Roman"/>
                <a:sym typeface="Times New Roman"/>
              </a:rPr>
              <a:t> system generates feedback for almost every input, even sometime not necessary.</a:t>
            </a:r>
            <a:r>
              <a:rPr lang="en"/>
              <a:t> </a:t>
            </a:r>
            <a:r>
              <a:rPr lang="en" sz="1200">
                <a:solidFill>
                  <a:schemeClr val="dk1"/>
                </a:solidFill>
                <a:latin typeface="Times New Roman"/>
                <a:ea typeface="Times New Roman"/>
                <a:cs typeface="Times New Roman"/>
                <a:sym typeface="Times New Roman"/>
              </a:rPr>
              <a:t>the speech was converted to text using an auto-correcting voice recognition system, So sometimes original grammatical mistakes were often lost.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br>
              <a:rPr lang="en"/>
            </a:br>
            <a:r>
              <a:rPr lang="en"/>
              <a:t> Also, personalized feedback was given manually, which limits scaling.</a:t>
            </a:r>
            <a:br>
              <a:rPr lang="en"/>
            </a:br>
            <a:r>
              <a:rPr lang="en"/>
              <a:t> And finally, since the system needs a VR headset, which may not be easily accessible for all learners.</a:t>
            </a:r>
            <a:endParaRPr/>
          </a:p>
          <a:p>
            <a:pPr indent="0" lvl="0" marL="0" rtl="0" algn="l">
              <a:lnSpc>
                <a:spcPct val="115000"/>
              </a:lnSpc>
              <a:spcBef>
                <a:spcPts val="1200"/>
              </a:spcBef>
              <a:spcAft>
                <a:spcPts val="0"/>
              </a:spcAft>
              <a:buClr>
                <a:schemeClr val="dk1"/>
              </a:buClr>
              <a:buSzPts val="1100"/>
              <a:buFont typeface="Arial"/>
              <a:buNone/>
            </a:pPr>
            <a:r>
              <a:rPr lang="en"/>
              <a:t>These are important areas to improve in future versions.</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
              <a:t>TalkingTree 2.0 worked well, there are some limitations</a:t>
            </a:r>
            <a:endParaRPr/>
          </a:p>
          <a:p>
            <a:pPr indent="0" lvl="0" marL="0" rtl="0" algn="l">
              <a:lnSpc>
                <a:spcPct val="115000"/>
              </a:lnSpc>
              <a:spcBef>
                <a:spcPts val="1200"/>
              </a:spcBef>
              <a:spcAft>
                <a:spcPts val="0"/>
              </a:spcAft>
              <a:buClr>
                <a:schemeClr val="dk1"/>
              </a:buClr>
              <a:buSzPts val="1100"/>
              <a:buFont typeface="Arial"/>
              <a:buNone/>
            </a:pPr>
            <a:r>
              <a:rPr lang="en"/>
              <a:t>First, our study measured only short-term effects. We don’t yet know if the confidence gains last over time or transfer to real-life settings like interviews or classrooms.</a:t>
            </a:r>
            <a:endParaRPr/>
          </a:p>
          <a:p>
            <a:pPr indent="0" lvl="0" marL="0" rtl="0" algn="l">
              <a:lnSpc>
                <a:spcPct val="115000"/>
              </a:lnSpc>
              <a:spcBef>
                <a:spcPts val="1200"/>
              </a:spcBef>
              <a:spcAft>
                <a:spcPts val="0"/>
              </a:spcAft>
              <a:buClr>
                <a:schemeClr val="dk1"/>
              </a:buClr>
              <a:buSzPts val="1100"/>
              <a:buFont typeface="Arial"/>
              <a:buNone/>
            </a:pPr>
            <a:r>
              <a:rPr lang="en"/>
              <a:t>Second, while the avatars were AI-powered, they still lacked expressive body language or emotional tone — which made the group interaction feel a bit robotic at times.</a:t>
            </a:r>
            <a:endParaRPr/>
          </a:p>
          <a:p>
            <a:pPr indent="0" lvl="0" marL="0" rtl="0" algn="l">
              <a:lnSpc>
                <a:spcPct val="115000"/>
              </a:lnSpc>
              <a:spcBef>
                <a:spcPts val="1200"/>
              </a:spcBef>
              <a:spcAft>
                <a:spcPts val="0"/>
              </a:spcAft>
              <a:buClr>
                <a:schemeClr val="dk1"/>
              </a:buClr>
              <a:buSzPts val="1100"/>
              <a:buFont typeface="Arial"/>
              <a:buNone/>
            </a:pPr>
            <a:r>
              <a:rPr lang="en"/>
              <a:t>Technically, some voice inputs were missed, and feedback wasn’t always accurate. The system sometimes rephrased already correct responses, which could confuse learners.</a:t>
            </a:r>
            <a:endParaRPr/>
          </a:p>
          <a:p>
            <a:pPr indent="0" lvl="0" marL="0" rtl="0" algn="l">
              <a:lnSpc>
                <a:spcPct val="115000"/>
              </a:lnSpc>
              <a:spcBef>
                <a:spcPts val="1200"/>
              </a:spcBef>
              <a:spcAft>
                <a:spcPts val="0"/>
              </a:spcAft>
              <a:buClr>
                <a:schemeClr val="dk1"/>
              </a:buClr>
              <a:buSzPts val="1100"/>
              <a:buFont typeface="Arial"/>
              <a:buNone/>
            </a:pPr>
            <a:r>
              <a:rPr lang="en"/>
              <a:t>Also, personalized feedback was manually given by the researcher and not yet built into the system — making it harder to scale.</a:t>
            </a:r>
            <a:endParaRPr/>
          </a:p>
          <a:p>
            <a:pPr indent="0" lvl="0" marL="0" rtl="0" algn="l">
              <a:lnSpc>
                <a:spcPct val="115000"/>
              </a:lnSpc>
              <a:spcBef>
                <a:spcPts val="1200"/>
              </a:spcBef>
              <a:spcAft>
                <a:spcPts val="0"/>
              </a:spcAft>
              <a:buClr>
                <a:schemeClr val="dk1"/>
              </a:buClr>
              <a:buSzPts val="1100"/>
              <a:buFont typeface="Arial"/>
              <a:buNone/>
            </a:pPr>
            <a:r>
              <a:rPr lang="en"/>
              <a:t>Finally, since this requires a VR headset, accessibility could be a barrier — especially in rural or low-resource environments. These are areas for future work.”</a:t>
            </a:r>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6b6dd8ff72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6b6dd8ff72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“To sum it up — This intervention worked.</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We saw strong improvements in learners' confidence and comfort — both in how they rated themselves and how evaluators observed them.</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And more importantly, participants told us that they </a:t>
            </a:r>
            <a:r>
              <a:rPr i="1" lang="en">
                <a:solidFill>
                  <a:schemeClr val="dk1"/>
                </a:solidFill>
              </a:rPr>
              <a:t>felt</a:t>
            </a:r>
            <a:r>
              <a:rPr lang="en">
                <a:solidFill>
                  <a:schemeClr val="dk1"/>
                </a:solidFill>
              </a:rPr>
              <a:t> the change.</a:t>
            </a:r>
            <a:br>
              <a:rPr lang="en">
                <a:solidFill>
                  <a:schemeClr val="dk1"/>
                </a:solidFill>
              </a:rPr>
            </a:br>
            <a:r>
              <a:rPr lang="en">
                <a:solidFill>
                  <a:schemeClr val="dk1"/>
                </a:solidFill>
              </a:rPr>
              <a:t> They felt safer, more willing to speak, and less afraid of making mistakes.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There are limitations also — but overall, TalkingTree 2.0 proved to be learner-centered tool for building communication confidence..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With the right improvements, it has the potential to scale and support even more learners in the future.”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6b6dd8ff72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6b6dd8ff72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“Before I close, I want to take a moment to thank my guide, Professor Sridhar Iyer, for their constant support and mentorship throughout this journey.</a:t>
            </a:r>
            <a:br>
              <a:rPr lang="en">
                <a:solidFill>
                  <a:schemeClr val="dk1"/>
                </a:solidFill>
              </a:rPr>
            </a:br>
            <a:r>
              <a:rPr lang="en">
                <a:solidFill>
                  <a:schemeClr val="dk1"/>
                </a:solidFill>
              </a:rPr>
              <a:t> I’m also grateful to the TalkingTree 1.0 teammates (Suraj, Deepika and Alisha) — their early work gave this project a strong foundation.</a:t>
            </a:r>
            <a:br>
              <a:rPr lang="en">
                <a:solidFill>
                  <a:schemeClr val="dk1"/>
                </a:solidFill>
              </a:rPr>
            </a:br>
            <a:r>
              <a:rPr lang="en">
                <a:solidFill>
                  <a:schemeClr val="dk1"/>
                </a:solidFill>
              </a:rPr>
              <a:t> And a big thank for the participants who shared their time, thoughts, and experiences.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“Thank you so much for your time and attention..</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69f236068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69f236068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After developing and evaluating </a:t>
            </a:r>
            <a:r>
              <a:rPr b="1" lang="en">
                <a:solidFill>
                  <a:schemeClr val="dk1"/>
                </a:solidFill>
              </a:rPr>
              <a:t>It</a:t>
            </a:r>
            <a:r>
              <a:rPr lang="en">
                <a:solidFill>
                  <a:schemeClr val="dk1"/>
                </a:solidFill>
              </a:rPr>
              <a:t>, There was several </a:t>
            </a:r>
            <a:r>
              <a:rPr b="1" lang="en">
                <a:solidFill>
                  <a:schemeClr val="dk1"/>
                </a:solidFill>
              </a:rPr>
              <a:t>opportunities for improvement</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The system used </a:t>
            </a:r>
            <a:r>
              <a:rPr b="1" lang="en">
                <a:solidFill>
                  <a:schemeClr val="dk1"/>
                </a:solidFill>
              </a:rPr>
              <a:t>scripted dialogues</a:t>
            </a:r>
            <a:r>
              <a:rPr lang="en">
                <a:solidFill>
                  <a:schemeClr val="dk1"/>
                </a:solidFill>
              </a:rPr>
              <a:t>, so there is opportunity to bring in </a:t>
            </a:r>
            <a:r>
              <a:rPr b="1" lang="en">
                <a:solidFill>
                  <a:schemeClr val="dk1"/>
                </a:solidFill>
              </a:rPr>
              <a:t>dynamic, AI-driven conversations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also worked with a </a:t>
            </a:r>
            <a:r>
              <a:rPr b="1" lang="en">
                <a:solidFill>
                  <a:schemeClr val="dk1"/>
                </a:solidFill>
              </a:rPr>
              <a:t>small sample size</a:t>
            </a:r>
            <a:r>
              <a:rPr lang="en">
                <a:solidFill>
                  <a:schemeClr val="dk1"/>
                </a:solidFill>
              </a:rPr>
              <a:t>, So need more systematic evaluation.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a:t>
            </a:r>
            <a:r>
              <a:rPr b="1" lang="en">
                <a:solidFill>
                  <a:schemeClr val="dk1"/>
                </a:solidFill>
              </a:rPr>
              <a:t>feedback process was manual</a:t>
            </a:r>
            <a:r>
              <a:rPr lang="en">
                <a:solidFill>
                  <a:schemeClr val="dk1"/>
                </a:solidFill>
              </a:rPr>
              <a:t>, There could be automated feedback.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platform focuses mainly on practice, So,  there was potential to add a </a:t>
            </a:r>
            <a:r>
              <a:rPr b="1" lang="en">
                <a:solidFill>
                  <a:schemeClr val="dk1"/>
                </a:solidFill>
              </a:rPr>
              <a:t>learning component</a:t>
            </a: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b="1" lang="en">
                <a:solidFill>
                  <a:schemeClr val="dk1"/>
                </a:solidFill>
              </a:rPr>
              <a:t>All of these insights directly guided the design of next version.</a:t>
            </a:r>
            <a:endParaRPr b="1">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69995dae7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69995dae7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9f236068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9f236068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design next version I called it TalkingTree 2.0, I began with literature review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explored research across three domains with research questions: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How  group discussion skills can be effectively practiced?</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How technology ,can  enhance the experience  of group discussion?</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How Virtual Reality (VR) create supportive environments for it?</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9f236068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9f236068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are some of the key insights from the literature that shaped the design of next version of intervention.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example, </a:t>
            </a:r>
            <a:r>
              <a:rPr b="1" lang="en">
                <a:solidFill>
                  <a:schemeClr val="dk1"/>
                </a:solidFill>
              </a:rPr>
              <a:t>small groups of 3–5 with diverse members</a:t>
            </a:r>
            <a:r>
              <a:rPr lang="en">
                <a:solidFill>
                  <a:schemeClr val="dk1"/>
                </a:solidFill>
              </a:rPr>
              <a:t> promoted inclusion and adaptability.</a:t>
            </a:r>
            <a:br>
              <a:rPr lang="en">
                <a:solidFill>
                  <a:schemeClr val="dk1"/>
                </a:solidFill>
              </a:rPr>
            </a:br>
            <a:r>
              <a:rPr lang="en">
                <a:solidFill>
                  <a:schemeClr val="dk1"/>
                </a:solidFill>
              </a:rPr>
              <a:t> And </a:t>
            </a:r>
            <a:r>
              <a:rPr b="1" lang="en">
                <a:solidFill>
                  <a:schemeClr val="dk1"/>
                </a:solidFill>
              </a:rPr>
              <a:t>structured discussion formats</a:t>
            </a:r>
            <a:r>
              <a:rPr lang="en">
                <a:solidFill>
                  <a:schemeClr val="dk1"/>
                </a:solidFill>
              </a:rPr>
              <a:t> helped learners plan what to say and stay more engaged.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Apart from these, prior research also highlighted that using </a:t>
            </a:r>
            <a:r>
              <a:rPr b="1" lang="en">
                <a:solidFill>
                  <a:schemeClr val="dk1"/>
                </a:solidFill>
              </a:rPr>
              <a:t>relevant topics, responsive avatars, immersive VR</a:t>
            </a:r>
            <a:r>
              <a:rPr lang="en">
                <a:solidFill>
                  <a:schemeClr val="dk1"/>
                </a:solidFill>
              </a:rPr>
              <a:t>, and </a:t>
            </a:r>
            <a:r>
              <a:rPr b="1" lang="en">
                <a:solidFill>
                  <a:schemeClr val="dk1"/>
                </a:solidFill>
              </a:rPr>
              <a:t>real-time feedback</a:t>
            </a:r>
            <a:r>
              <a:rPr lang="en">
                <a:solidFill>
                  <a:schemeClr val="dk1"/>
                </a:solidFill>
              </a:rPr>
              <a:t> made conversations feel more natural and boosted learner confidence.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However, there were still gaps. Most tools relied on scripted dialogues, lacked real-time personalization, and needed constant manual facilitation — which makes them less scalable or flexible.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insights and gaps directly influenced how we designed TalkingTree 2.0.”</a:t>
            </a:r>
            <a:endParaRPr b="1">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69995dae7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69995dae7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b6dd8ff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6b6dd8ff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next Version, That designed and developed looks like this as in picture I will show demo also</a:t>
            </a:r>
            <a:r>
              <a:rPr lang="en">
                <a:solidFill>
                  <a:schemeClr val="dk1"/>
                </a:solidFill>
              </a:rPr>
              <a:t>. I will tell what is there and how it works.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Its a VR Based intervention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a user wears headset and enters the virtual discussion room, they saw two virtual characters seated in front of them.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User has to press </a:t>
            </a:r>
            <a:r>
              <a:rPr b="1" lang="en">
                <a:solidFill>
                  <a:schemeClr val="dk1"/>
                </a:solidFill>
              </a:rPr>
              <a:t>Start</a:t>
            </a:r>
            <a:r>
              <a:rPr lang="en">
                <a:solidFill>
                  <a:schemeClr val="dk1"/>
                </a:solidFill>
              </a:rPr>
              <a:t> button, then one of the avatars begins the conversation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its user’s turn to speak, the user press the </a:t>
            </a:r>
            <a:r>
              <a:rPr b="1" lang="en">
                <a:solidFill>
                  <a:schemeClr val="dk1"/>
                </a:solidFill>
              </a:rPr>
              <a:t>Speak</a:t>
            </a:r>
            <a:r>
              <a:rPr lang="en">
                <a:solidFill>
                  <a:schemeClr val="dk1"/>
                </a:solidFill>
              </a:rPr>
              <a:t> button, and When speech finished, press </a:t>
            </a:r>
            <a:r>
              <a:rPr b="1" lang="en">
                <a:solidFill>
                  <a:schemeClr val="dk1"/>
                </a:solidFill>
              </a:rPr>
              <a:t>Stop</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based on what user said, one of the character responds.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responses from characters are not scripted. They generated in real time using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Each avatar has a distinct personality and responds like a real person, not like a robot.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a:t>
            </a:r>
            <a:r>
              <a:rPr lang="en">
                <a:solidFill>
                  <a:schemeClr val="dk1"/>
                </a:solidFill>
              </a:rPr>
              <a:t> discussion is structured into familiar topics — </a:t>
            </a:r>
            <a:r>
              <a:rPr i="1" lang="en">
                <a:solidFill>
                  <a:schemeClr val="dk1"/>
                </a:solidFill>
              </a:rPr>
              <a:t>Introduction</a:t>
            </a:r>
            <a:r>
              <a:rPr lang="en">
                <a:solidFill>
                  <a:schemeClr val="dk1"/>
                </a:solidFill>
              </a:rPr>
              <a:t>, </a:t>
            </a:r>
            <a:r>
              <a:rPr i="1" lang="en">
                <a:solidFill>
                  <a:schemeClr val="dk1"/>
                </a:solidFill>
              </a:rPr>
              <a:t>What they do (Work/Study)</a:t>
            </a:r>
            <a:r>
              <a:rPr lang="en">
                <a:solidFill>
                  <a:schemeClr val="dk1"/>
                </a:solidFill>
              </a:rPr>
              <a:t>, </a:t>
            </a:r>
            <a:r>
              <a:rPr i="1" lang="en">
                <a:solidFill>
                  <a:schemeClr val="dk1"/>
                </a:solidFill>
              </a:rPr>
              <a:t>Hobbies</a:t>
            </a:r>
            <a:r>
              <a:rPr lang="en">
                <a:solidFill>
                  <a:schemeClr val="dk1"/>
                </a:solidFill>
              </a:rPr>
              <a:t>, and </a:t>
            </a:r>
            <a:r>
              <a:rPr i="1" lang="en">
                <a:solidFill>
                  <a:schemeClr val="dk1"/>
                </a:solidFill>
              </a:rPr>
              <a:t>Ambitions</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conversation between them stays within a topic until the user presses </a:t>
            </a:r>
            <a:r>
              <a:rPr b="1" lang="en">
                <a:solidFill>
                  <a:schemeClr val="dk1"/>
                </a:solidFill>
              </a:rPr>
              <a:t>Next</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If you notice, this design reflects  research-based best practices: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Small group setting (3 people)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Diverse peers with different personalities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Relevant and engaging topics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Structured but open conversation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Turn-taking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unscripted, human-like avatar responses</a:t>
            </a:r>
            <a:br>
              <a:rPr lang="en">
                <a:solidFill>
                  <a:schemeClr val="dk1"/>
                </a:solidFill>
              </a:rPr>
            </a:b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We will see a short demo of this. To save time,</a:t>
            </a:r>
            <a:r>
              <a:rPr lang="en">
                <a:solidFill>
                  <a:schemeClr val="dk1"/>
                </a:solidFill>
              </a:rPr>
              <a:t> Video is Speeden up, So conversation looks fast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drive.google.com/file/d/1S724C357qjmkpWHJelIORQTQUAuSE5lw/view" TargetMode="External"/><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drive.google.com/file/d/1S7K6trWuMwIZReURrz83GZNK4TZFUz2p/view" TargetMode="Externa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45.png"/><Relationship Id="rId10" Type="http://schemas.openxmlformats.org/officeDocument/2006/relationships/image" Target="../media/image48.png"/><Relationship Id="rId9"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39.png"/><Relationship Id="rId7" Type="http://schemas.openxmlformats.org/officeDocument/2006/relationships/image" Target="../media/image36.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14.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6.png"/><Relationship Id="rId10" Type="http://schemas.openxmlformats.org/officeDocument/2006/relationships/image" Target="../media/image55.png"/><Relationship Id="rId9"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44.png"/><Relationship Id="rId7" Type="http://schemas.openxmlformats.org/officeDocument/2006/relationships/image" Target="../media/image31.png"/><Relationship Id="rId8" Type="http://schemas.openxmlformats.org/officeDocument/2006/relationships/image" Target="../media/image52.png"/></Relationships>
</file>

<file path=ppt/slides/_rels/slide21.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51.png"/><Relationship Id="rId13" Type="http://schemas.openxmlformats.org/officeDocument/2006/relationships/image" Target="../media/image39.png"/><Relationship Id="rId12"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45.png"/><Relationship Id="rId9" Type="http://schemas.openxmlformats.org/officeDocument/2006/relationships/image" Target="../media/image53.png"/><Relationship Id="rId5" Type="http://schemas.openxmlformats.org/officeDocument/2006/relationships/image" Target="../media/image41.png"/><Relationship Id="rId6" Type="http://schemas.openxmlformats.org/officeDocument/2006/relationships/image" Target="../media/image61.png"/><Relationship Id="rId7" Type="http://schemas.openxmlformats.org/officeDocument/2006/relationships/image" Target="../media/image60.png"/><Relationship Id="rId8"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9.png"/><Relationship Id="rId4" Type="http://schemas.openxmlformats.org/officeDocument/2006/relationships/image" Target="../media/image49.png"/><Relationship Id="rId5"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9.png"/><Relationship Id="rId4" Type="http://schemas.openxmlformats.org/officeDocument/2006/relationships/image" Target="../media/image86.png"/><Relationship Id="rId5" Type="http://schemas.openxmlformats.org/officeDocument/2006/relationships/image" Target="../media/image65.png"/><Relationship Id="rId6"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3.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5.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82.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8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11.png"/><Relationship Id="rId6" Type="http://schemas.openxmlformats.org/officeDocument/2006/relationships/image" Target="../media/image26.png"/><Relationship Id="rId7"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idx="4294967295" type="title"/>
          </p:nvPr>
        </p:nvSpPr>
        <p:spPr>
          <a:xfrm>
            <a:off x="4839850" y="787875"/>
            <a:ext cx="4045200" cy="8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TalkingTree</a:t>
            </a:r>
            <a:endParaRPr sz="4800">
              <a:solidFill>
                <a:schemeClr val="lt1"/>
              </a:solidFill>
            </a:endParaRPr>
          </a:p>
        </p:txBody>
      </p:sp>
      <p:sp>
        <p:nvSpPr>
          <p:cNvPr id="86" name="Google Shape;86;p13"/>
          <p:cNvSpPr txBox="1"/>
          <p:nvPr>
            <p:ph idx="4294967295" type="subTitle"/>
          </p:nvPr>
        </p:nvSpPr>
        <p:spPr>
          <a:xfrm>
            <a:off x="4839850" y="1492575"/>
            <a:ext cx="4045200" cy="822300"/>
          </a:xfrm>
          <a:prstGeom prst="rect">
            <a:avLst/>
          </a:prstGeom>
        </p:spPr>
        <p:txBody>
          <a:bodyPr anchorCtr="0" anchor="t" bIns="91425" lIns="91425" spcFirstLastPara="1" rIns="91425" wrap="square" tIns="91425">
            <a:normAutofit lnSpcReduction="10000"/>
          </a:bodyPr>
          <a:lstStyle/>
          <a:p>
            <a:pPr indent="0" lvl="0" marL="0" rtl="0" algn="l">
              <a:lnSpc>
                <a:spcPct val="90000"/>
              </a:lnSpc>
              <a:spcBef>
                <a:spcPts val="0"/>
              </a:spcBef>
              <a:spcAft>
                <a:spcPts val="0"/>
              </a:spcAft>
              <a:buNone/>
            </a:pPr>
            <a:r>
              <a:rPr i="1" lang="en" sz="1800">
                <a:solidFill>
                  <a:schemeClr val="lt1"/>
                </a:solidFill>
              </a:rPr>
              <a:t>VR Intervention for practising</a:t>
            </a:r>
            <a:endParaRPr i="1" sz="1800">
              <a:solidFill>
                <a:schemeClr val="lt1"/>
              </a:solidFill>
            </a:endParaRPr>
          </a:p>
          <a:p>
            <a:pPr indent="0" lvl="0" marL="0" rtl="0" algn="l">
              <a:lnSpc>
                <a:spcPct val="90000"/>
              </a:lnSpc>
              <a:spcBef>
                <a:spcPts val="1200"/>
              </a:spcBef>
              <a:spcAft>
                <a:spcPts val="1200"/>
              </a:spcAft>
              <a:buNone/>
            </a:pPr>
            <a:r>
              <a:rPr i="1" lang="en" sz="1800">
                <a:solidFill>
                  <a:schemeClr val="lt1"/>
                </a:solidFill>
              </a:rPr>
              <a:t> English Group Discussion</a:t>
            </a:r>
            <a:endParaRPr i="1" sz="1800">
              <a:solidFill>
                <a:schemeClr val="lt1"/>
              </a:solidFill>
            </a:endParaRPr>
          </a:p>
        </p:txBody>
      </p:sp>
      <p:pic>
        <p:nvPicPr>
          <p:cNvPr id="87" name="Google Shape;87;p13" title="Screenshot (343).png"/>
          <p:cNvPicPr preferRelativeResize="0"/>
          <p:nvPr/>
        </p:nvPicPr>
        <p:blipFill>
          <a:blip r:embed="rId3">
            <a:alphaModFix/>
          </a:blip>
          <a:stretch>
            <a:fillRect/>
          </a:stretch>
        </p:blipFill>
        <p:spPr>
          <a:xfrm>
            <a:off x="520451" y="391360"/>
            <a:ext cx="3885199" cy="4288764"/>
          </a:xfrm>
          <a:prstGeom prst="rect">
            <a:avLst/>
          </a:prstGeom>
          <a:noFill/>
          <a:ln>
            <a:noFill/>
          </a:ln>
        </p:spPr>
      </p:pic>
      <p:sp>
        <p:nvSpPr>
          <p:cNvPr id="88" name="Google Shape;88;p13"/>
          <p:cNvSpPr txBox="1"/>
          <p:nvPr/>
        </p:nvSpPr>
        <p:spPr>
          <a:xfrm>
            <a:off x="5646450" y="3448925"/>
            <a:ext cx="2586900" cy="123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rPr>
              <a:t>Presented by</a:t>
            </a:r>
            <a:endParaRPr sz="1600">
              <a:solidFill>
                <a:srgbClr val="FFFFFF"/>
              </a:solidFill>
            </a:endParaRPr>
          </a:p>
          <a:p>
            <a:pPr indent="0" lvl="0" marL="0" rtl="0" algn="ctr">
              <a:lnSpc>
                <a:spcPct val="100000"/>
              </a:lnSpc>
              <a:spcBef>
                <a:spcPts val="0"/>
              </a:spcBef>
              <a:spcAft>
                <a:spcPts val="0"/>
              </a:spcAft>
              <a:buNone/>
            </a:pPr>
            <a:r>
              <a:rPr lang="en" sz="1600">
                <a:solidFill>
                  <a:srgbClr val="FFFFFF"/>
                </a:solidFill>
              </a:rPr>
              <a:t> Vishal Shede</a:t>
            </a:r>
            <a:endParaRPr sz="1600">
              <a:solidFill>
                <a:srgbClr val="FFFFFF"/>
              </a:solidFill>
            </a:endParaRPr>
          </a:p>
          <a:p>
            <a:pPr indent="0" lvl="0" marL="0" rtl="0" algn="ctr">
              <a:lnSpc>
                <a:spcPct val="100000"/>
              </a:lnSpc>
              <a:spcBef>
                <a:spcPts val="0"/>
              </a:spcBef>
              <a:spcAft>
                <a:spcPts val="0"/>
              </a:spcAft>
              <a:buNone/>
            </a:pPr>
            <a:r>
              <a:t/>
            </a:r>
            <a:endParaRPr sz="1600">
              <a:solidFill>
                <a:srgbClr val="FFFFFF"/>
              </a:solidFill>
            </a:endParaRPr>
          </a:p>
          <a:p>
            <a:pPr indent="0" lvl="0" marL="0" rtl="0" algn="ctr">
              <a:lnSpc>
                <a:spcPct val="100000"/>
              </a:lnSpc>
              <a:spcBef>
                <a:spcPts val="0"/>
              </a:spcBef>
              <a:spcAft>
                <a:spcPts val="0"/>
              </a:spcAft>
              <a:buNone/>
            </a:pPr>
            <a:r>
              <a:rPr b="1" lang="en" sz="1600">
                <a:solidFill>
                  <a:srgbClr val="FFFFFF"/>
                </a:solidFill>
              </a:rPr>
              <a:t>Under Guidance</a:t>
            </a:r>
            <a:endParaRPr sz="1600">
              <a:solidFill>
                <a:srgbClr val="FFFFFF"/>
              </a:solidFill>
            </a:endParaRPr>
          </a:p>
          <a:p>
            <a:pPr indent="0" lvl="0" marL="0" rtl="0" algn="ctr">
              <a:lnSpc>
                <a:spcPct val="100000"/>
              </a:lnSpc>
              <a:spcBef>
                <a:spcPts val="0"/>
              </a:spcBef>
              <a:spcAft>
                <a:spcPts val="0"/>
              </a:spcAft>
              <a:buNone/>
            </a:pPr>
            <a:r>
              <a:rPr lang="en" sz="1600">
                <a:solidFill>
                  <a:srgbClr val="FFFFFF"/>
                </a:solidFill>
              </a:rPr>
              <a:t>Prof. Sridhar Iyer</a:t>
            </a:r>
            <a:endParaRPr sz="2400">
              <a:solidFill>
                <a:srgbClr val="FFFFFF"/>
              </a:solidFill>
            </a:endParaRPr>
          </a:p>
        </p:txBody>
      </p:sp>
      <p:sp>
        <p:nvSpPr>
          <p:cNvPr id="89" name="Google Shape;89;p13"/>
          <p:cNvSpPr txBox="1"/>
          <p:nvPr/>
        </p:nvSpPr>
        <p:spPr>
          <a:xfrm>
            <a:off x="5194650" y="2571738"/>
            <a:ext cx="3490500" cy="8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Master Thesis Project </a:t>
            </a:r>
            <a:endParaRPr>
              <a:solidFill>
                <a:srgbClr val="FFFFFF"/>
              </a:solidFill>
            </a:endParaRPr>
          </a:p>
          <a:p>
            <a:pPr indent="0" lvl="0" marL="0" rtl="0" algn="ctr">
              <a:spcBef>
                <a:spcPts val="0"/>
              </a:spcBef>
              <a:spcAft>
                <a:spcPts val="0"/>
              </a:spcAft>
              <a:buClr>
                <a:srgbClr val="2A3990"/>
              </a:buClr>
              <a:buSzPts val="1100"/>
              <a:buFont typeface="Arial"/>
              <a:buNone/>
            </a:pPr>
            <a:r>
              <a:rPr lang="en">
                <a:solidFill>
                  <a:srgbClr val="FFFFFF"/>
                </a:solidFill>
              </a:rPr>
              <a:t>(Stage - II)</a:t>
            </a:r>
            <a:endParaRPr sz="1300">
              <a:solidFill>
                <a:srgbClr val="FFFFFF"/>
              </a:solidFill>
            </a:endParaRPr>
          </a:p>
        </p:txBody>
      </p:sp>
      <p:pic>
        <p:nvPicPr>
          <p:cNvPr id="90" name="Google Shape;90;p13" title="Screenshot (405).png"/>
          <p:cNvPicPr preferRelativeResize="0"/>
          <p:nvPr/>
        </p:nvPicPr>
        <p:blipFill rotWithShape="1">
          <a:blip r:embed="rId4">
            <a:alphaModFix/>
          </a:blip>
          <a:srcRect b="12988" l="8219" r="57925" t="11191"/>
          <a:stretch/>
        </p:blipFill>
        <p:spPr>
          <a:xfrm>
            <a:off x="4919850" y="125813"/>
            <a:ext cx="3885201" cy="48918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2" title="VID-20250629-WA0041.mp4">
            <a:hlinkClick r:id="rId3"/>
          </p:cNvPr>
          <p:cNvPicPr preferRelativeResize="0"/>
          <p:nvPr/>
        </p:nvPicPr>
        <p:blipFill>
          <a:blip r:embed="rId4">
            <a:alphaModFix/>
          </a:blip>
          <a:stretch>
            <a:fillRect/>
          </a:stretch>
        </p:blipFill>
        <p:spPr>
          <a:xfrm>
            <a:off x="152400" y="152400"/>
            <a:ext cx="8602134"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3" title="Screenshot (372).png"/>
          <p:cNvPicPr preferRelativeResize="0"/>
          <p:nvPr/>
        </p:nvPicPr>
        <p:blipFill rotWithShape="1">
          <a:blip r:embed="rId3">
            <a:alphaModFix/>
          </a:blip>
          <a:srcRect b="8052" l="49643" r="8171" t="24729"/>
          <a:stretch/>
        </p:blipFill>
        <p:spPr>
          <a:xfrm>
            <a:off x="5004850" y="428600"/>
            <a:ext cx="3630702" cy="3252524"/>
          </a:xfrm>
          <a:prstGeom prst="rect">
            <a:avLst/>
          </a:prstGeom>
          <a:noFill/>
          <a:ln>
            <a:noFill/>
          </a:ln>
        </p:spPr>
      </p:pic>
      <p:pic>
        <p:nvPicPr>
          <p:cNvPr id="158" name="Google Shape;158;p23" title="Screenshot (373).png"/>
          <p:cNvPicPr preferRelativeResize="0"/>
          <p:nvPr/>
        </p:nvPicPr>
        <p:blipFill rotWithShape="1">
          <a:blip r:embed="rId4">
            <a:alphaModFix/>
          </a:blip>
          <a:srcRect b="26571" l="7484" r="7755" t="41463"/>
          <a:stretch/>
        </p:blipFill>
        <p:spPr>
          <a:xfrm>
            <a:off x="1399350" y="3681125"/>
            <a:ext cx="6568025" cy="1392601"/>
          </a:xfrm>
          <a:prstGeom prst="rect">
            <a:avLst/>
          </a:prstGeom>
          <a:noFill/>
          <a:ln>
            <a:noFill/>
          </a:ln>
        </p:spPr>
      </p:pic>
      <p:pic>
        <p:nvPicPr>
          <p:cNvPr id="159" name="Google Shape;159;p23" title="Screenshot (372).png"/>
          <p:cNvPicPr preferRelativeResize="0"/>
          <p:nvPr/>
        </p:nvPicPr>
        <p:blipFill rotWithShape="1">
          <a:blip r:embed="rId3">
            <a:alphaModFix/>
          </a:blip>
          <a:srcRect b="73803" l="24831" r="26230" t="14745"/>
          <a:stretch/>
        </p:blipFill>
        <p:spPr>
          <a:xfrm>
            <a:off x="594575" y="517000"/>
            <a:ext cx="3977427" cy="523225"/>
          </a:xfrm>
          <a:prstGeom prst="rect">
            <a:avLst/>
          </a:prstGeom>
          <a:noFill/>
          <a:ln>
            <a:noFill/>
          </a:ln>
        </p:spPr>
      </p:pic>
      <p:pic>
        <p:nvPicPr>
          <p:cNvPr id="160" name="Google Shape;160;p23" title="vishal_system22.png"/>
          <p:cNvPicPr preferRelativeResize="0"/>
          <p:nvPr/>
        </p:nvPicPr>
        <p:blipFill>
          <a:blip r:embed="rId5">
            <a:alphaModFix/>
          </a:blip>
          <a:stretch>
            <a:fillRect/>
          </a:stretch>
        </p:blipFill>
        <p:spPr>
          <a:xfrm>
            <a:off x="728925" y="1192625"/>
            <a:ext cx="4095534" cy="2336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4" title="VID-20250629-WA0042.mp4">
            <a:hlinkClick r:id="rId3"/>
          </p:cNvPr>
          <p:cNvPicPr preferRelativeResize="0"/>
          <p:nvPr/>
        </p:nvPicPr>
        <p:blipFill>
          <a:blip r:embed="rId4">
            <a:alphaModFix/>
          </a:blip>
          <a:stretch>
            <a:fillRect/>
          </a:stretch>
        </p:blipFill>
        <p:spPr>
          <a:xfrm>
            <a:off x="920150" y="229000"/>
            <a:ext cx="7303696" cy="483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Study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title="Screenshot (377).png"/>
          <p:cNvPicPr preferRelativeResize="0"/>
          <p:nvPr/>
        </p:nvPicPr>
        <p:blipFill rotWithShape="1">
          <a:blip r:embed="rId3">
            <a:alphaModFix/>
          </a:blip>
          <a:srcRect b="61353" l="36505" r="37034" t="20100"/>
          <a:stretch/>
        </p:blipFill>
        <p:spPr>
          <a:xfrm>
            <a:off x="4627926" y="1640513"/>
            <a:ext cx="2277074" cy="897425"/>
          </a:xfrm>
          <a:prstGeom prst="rect">
            <a:avLst/>
          </a:prstGeom>
          <a:noFill/>
          <a:ln>
            <a:noFill/>
          </a:ln>
        </p:spPr>
      </p:pic>
      <p:pic>
        <p:nvPicPr>
          <p:cNvPr id="176" name="Google Shape;176;p26" title="Screenshot (379).png"/>
          <p:cNvPicPr preferRelativeResize="0"/>
          <p:nvPr/>
        </p:nvPicPr>
        <p:blipFill rotWithShape="1">
          <a:blip r:embed="rId4">
            <a:alphaModFix/>
          </a:blip>
          <a:srcRect b="8915" l="6846" r="7675" t="30268"/>
          <a:stretch/>
        </p:blipFill>
        <p:spPr>
          <a:xfrm>
            <a:off x="2786225" y="2636050"/>
            <a:ext cx="6268649" cy="2507451"/>
          </a:xfrm>
          <a:prstGeom prst="rect">
            <a:avLst/>
          </a:prstGeom>
          <a:noFill/>
          <a:ln>
            <a:noFill/>
          </a:ln>
        </p:spPr>
      </p:pic>
      <p:pic>
        <p:nvPicPr>
          <p:cNvPr id="177" name="Google Shape;177;p26" title="Screenshot (381).png"/>
          <p:cNvPicPr preferRelativeResize="0"/>
          <p:nvPr/>
        </p:nvPicPr>
        <p:blipFill rotWithShape="1">
          <a:blip r:embed="rId5">
            <a:alphaModFix/>
          </a:blip>
          <a:srcRect b="11823" l="67634" r="3022" t="20070"/>
          <a:stretch/>
        </p:blipFill>
        <p:spPr>
          <a:xfrm>
            <a:off x="161000" y="1642075"/>
            <a:ext cx="2683101" cy="3501425"/>
          </a:xfrm>
          <a:prstGeom prst="rect">
            <a:avLst/>
          </a:prstGeom>
          <a:noFill/>
          <a:ln>
            <a:noFill/>
          </a:ln>
        </p:spPr>
      </p:pic>
      <p:pic>
        <p:nvPicPr>
          <p:cNvPr id="178" name="Google Shape;178;p26" title="Screenshot (377).png"/>
          <p:cNvPicPr preferRelativeResize="0"/>
          <p:nvPr/>
        </p:nvPicPr>
        <p:blipFill rotWithShape="1">
          <a:blip r:embed="rId3">
            <a:alphaModFix/>
          </a:blip>
          <a:srcRect b="35064" l="7317" r="7590" t="37200"/>
          <a:stretch/>
        </p:blipFill>
        <p:spPr>
          <a:xfrm>
            <a:off x="443525" y="183075"/>
            <a:ext cx="7417974" cy="1359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aphicFrame>
        <p:nvGraphicFramePr>
          <p:cNvPr id="183" name="Google Shape;183;p27"/>
          <p:cNvGraphicFramePr/>
          <p:nvPr/>
        </p:nvGraphicFramePr>
        <p:xfrm>
          <a:off x="3340525" y="935050"/>
          <a:ext cx="3000000" cy="3000000"/>
        </p:xfrm>
        <a:graphic>
          <a:graphicData uri="http://schemas.openxmlformats.org/drawingml/2006/table">
            <a:tbl>
              <a:tblPr>
                <a:noFill/>
                <a:tableStyleId>{48D5FBC1-3C1F-442C-9B48-E1A0044FE12F}</a:tableStyleId>
              </a:tblPr>
              <a:tblGrid>
                <a:gridCol w="623000"/>
                <a:gridCol w="4335375"/>
              </a:tblGrid>
              <a:tr h="381000">
                <a:tc>
                  <a:txBody>
                    <a:bodyPr/>
                    <a:lstStyle/>
                    <a:p>
                      <a:pPr indent="0" lvl="0" marL="0" rtl="0" algn="l">
                        <a:spcBef>
                          <a:spcPts val="0"/>
                        </a:spcBef>
                        <a:spcAft>
                          <a:spcPts val="0"/>
                        </a:spcAft>
                        <a:buNone/>
                      </a:pPr>
                      <a:r>
                        <a:rPr b="1" lang="en" sz="1200">
                          <a:solidFill>
                            <a:srgbClr val="222222"/>
                          </a:solidFill>
                          <a:highlight>
                            <a:srgbClr val="F8F9FA"/>
                          </a:highlight>
                        </a:rPr>
                        <a:t>Code</a:t>
                      </a:r>
                      <a:endParaRPr/>
                    </a:p>
                  </a:txBody>
                  <a:tcPr marT="91425" marB="91425" marR="91425" marL="91425"/>
                </a:tc>
                <a:tc>
                  <a:txBody>
                    <a:bodyPr/>
                    <a:lstStyle/>
                    <a:p>
                      <a:pPr indent="0" lvl="0" marL="0" rtl="0" algn="l">
                        <a:spcBef>
                          <a:spcPts val="0"/>
                        </a:spcBef>
                        <a:spcAft>
                          <a:spcPts val="0"/>
                        </a:spcAft>
                        <a:buNone/>
                      </a:pPr>
                      <a:r>
                        <a:rPr b="1" lang="en" sz="1200">
                          <a:solidFill>
                            <a:srgbClr val="222222"/>
                          </a:solidFill>
                          <a:highlight>
                            <a:srgbClr val="F8F9FA"/>
                          </a:highlight>
                        </a:rPr>
                        <a:t>Variable Description</a:t>
                      </a:r>
                      <a:endParaRPr/>
                    </a:p>
                  </a:txBody>
                  <a:tcPr marT="91425" marB="91425" marR="91425" marL="91425"/>
                </a:tc>
              </a:tr>
              <a:tr h="381000">
                <a:tc>
                  <a:txBody>
                    <a:bodyPr/>
                    <a:lstStyle/>
                    <a:p>
                      <a:pPr indent="0" lvl="0" marL="0" rtl="0" algn="l">
                        <a:spcBef>
                          <a:spcPts val="0"/>
                        </a:spcBef>
                        <a:spcAft>
                          <a:spcPts val="0"/>
                        </a:spcAft>
                        <a:buNone/>
                      </a:pPr>
                      <a:r>
                        <a:rPr b="1" lang="en" sz="1050">
                          <a:solidFill>
                            <a:srgbClr val="1E40AF"/>
                          </a:solidFill>
                          <a:highlight>
                            <a:schemeClr val="lt1"/>
                          </a:highlight>
                        </a:rPr>
                        <a:t>CON-1</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sz="1050">
                          <a:solidFill>
                            <a:srgbClr val="222222"/>
                          </a:solidFill>
                          <a:highlight>
                            <a:schemeClr val="lt1"/>
                          </a:highlight>
                        </a:rPr>
                        <a:t>Expressing thoughts clearly</a:t>
                      </a:r>
                      <a:endParaRPr>
                        <a:highlight>
                          <a:schemeClr val="lt1"/>
                        </a:highlight>
                      </a:endParaRPr>
                    </a:p>
                  </a:txBody>
                  <a:tcPr marT="91425" marB="91425" marR="91425" marL="91425"/>
                </a:tc>
              </a:tr>
              <a:tr h="381000">
                <a:tc>
                  <a:txBody>
                    <a:bodyPr/>
                    <a:lstStyle/>
                    <a:p>
                      <a:pPr indent="0" lvl="0" marL="0" rtl="0" algn="l">
                        <a:spcBef>
                          <a:spcPts val="0"/>
                        </a:spcBef>
                        <a:spcAft>
                          <a:spcPts val="0"/>
                        </a:spcAft>
                        <a:buNone/>
                      </a:pPr>
                      <a:r>
                        <a:rPr b="1" lang="en" sz="1050">
                          <a:solidFill>
                            <a:srgbClr val="1E40AF"/>
                          </a:solidFill>
                          <a:highlight>
                            <a:schemeClr val="lt1"/>
                          </a:highlight>
                        </a:rPr>
                        <a:t>CON-2</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sz="1050">
                          <a:solidFill>
                            <a:srgbClr val="222222"/>
                          </a:solidFill>
                          <a:highlight>
                            <a:schemeClr val="lt1"/>
                          </a:highlight>
                        </a:rPr>
                        <a:t>Speaking calmly and composed</a:t>
                      </a:r>
                      <a:endParaRPr>
                        <a:highlight>
                          <a:schemeClr val="lt1"/>
                        </a:highlight>
                      </a:endParaRPr>
                    </a:p>
                  </a:txBody>
                  <a:tcPr marT="91425" marB="91425" marR="91425" marL="91425"/>
                </a:tc>
              </a:tr>
              <a:tr h="381000">
                <a:tc>
                  <a:txBody>
                    <a:bodyPr/>
                    <a:lstStyle/>
                    <a:p>
                      <a:pPr indent="0" lvl="0" marL="0" rtl="0" algn="l">
                        <a:spcBef>
                          <a:spcPts val="0"/>
                        </a:spcBef>
                        <a:spcAft>
                          <a:spcPts val="0"/>
                        </a:spcAft>
                        <a:buNone/>
                      </a:pPr>
                      <a:r>
                        <a:rPr b="1" lang="en" sz="1050">
                          <a:solidFill>
                            <a:srgbClr val="1E40AF"/>
                          </a:solidFill>
                          <a:highlight>
                            <a:schemeClr val="lt1"/>
                          </a:highlight>
                        </a:rPr>
                        <a:t>CON-3</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sz="1050">
                          <a:solidFill>
                            <a:srgbClr val="222222"/>
                          </a:solidFill>
                          <a:highlight>
                            <a:schemeClr val="lt1"/>
                          </a:highlight>
                        </a:rPr>
                        <a:t>Sharing ideas proactively — even without being asked</a:t>
                      </a:r>
                      <a:endParaRPr>
                        <a:highlight>
                          <a:schemeClr val="lt1"/>
                        </a:highlight>
                      </a:endParaRPr>
                    </a:p>
                  </a:txBody>
                  <a:tcPr marT="91425" marB="91425" marR="91425" marL="91425"/>
                </a:tc>
              </a:tr>
              <a:tr h="381000">
                <a:tc>
                  <a:txBody>
                    <a:bodyPr/>
                    <a:lstStyle/>
                    <a:p>
                      <a:pPr indent="0" lvl="0" marL="0" rtl="0" algn="l">
                        <a:spcBef>
                          <a:spcPts val="0"/>
                        </a:spcBef>
                        <a:spcAft>
                          <a:spcPts val="0"/>
                        </a:spcAft>
                        <a:buNone/>
                      </a:pPr>
                      <a:r>
                        <a:rPr b="1" lang="en" sz="1050">
                          <a:solidFill>
                            <a:srgbClr val="1E40AF"/>
                          </a:solidFill>
                          <a:highlight>
                            <a:schemeClr val="lt1"/>
                          </a:highlight>
                        </a:rPr>
                        <a:t>CON-4</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sz="1050">
                          <a:solidFill>
                            <a:srgbClr val="222222"/>
                          </a:solidFill>
                          <a:highlight>
                            <a:schemeClr val="lt1"/>
                          </a:highlight>
                        </a:rPr>
                        <a:t>Asking questions — for clarification or follow-up</a:t>
                      </a:r>
                      <a:endParaRPr>
                        <a:highlight>
                          <a:schemeClr val="lt1"/>
                        </a:highlight>
                      </a:endParaRPr>
                    </a:p>
                  </a:txBody>
                  <a:tcPr marT="91425" marB="91425" marR="91425" marL="91425"/>
                </a:tc>
              </a:tr>
              <a:tr h="381000">
                <a:tc>
                  <a:txBody>
                    <a:bodyPr/>
                    <a:lstStyle/>
                    <a:p>
                      <a:pPr indent="0" lvl="0" marL="0" rtl="0" algn="l">
                        <a:spcBef>
                          <a:spcPts val="0"/>
                        </a:spcBef>
                        <a:spcAft>
                          <a:spcPts val="0"/>
                        </a:spcAft>
                        <a:buNone/>
                      </a:pPr>
                      <a:r>
                        <a:rPr b="1" lang="en" sz="1050">
                          <a:solidFill>
                            <a:srgbClr val="1E40AF"/>
                          </a:solidFill>
                          <a:highlight>
                            <a:schemeClr val="lt1"/>
                          </a:highlight>
                        </a:rPr>
                        <a:t>CON-5</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sz="1050">
                          <a:solidFill>
                            <a:srgbClr val="222222"/>
                          </a:solidFill>
                          <a:highlight>
                            <a:schemeClr val="lt1"/>
                          </a:highlight>
                        </a:rPr>
                        <a:t>Showing motivation to participate</a:t>
                      </a:r>
                      <a:endParaRPr>
                        <a:highlight>
                          <a:schemeClr val="lt1"/>
                        </a:highlight>
                      </a:endParaRPr>
                    </a:p>
                  </a:txBody>
                  <a:tcPr marT="91425" marB="91425" marR="91425" marL="91425"/>
                </a:tc>
              </a:tr>
              <a:tr h="381000">
                <a:tc>
                  <a:txBody>
                    <a:bodyPr/>
                    <a:lstStyle/>
                    <a:p>
                      <a:pPr indent="0" lvl="0" marL="0" rtl="0" algn="l">
                        <a:spcBef>
                          <a:spcPts val="0"/>
                        </a:spcBef>
                        <a:spcAft>
                          <a:spcPts val="0"/>
                        </a:spcAft>
                        <a:buNone/>
                      </a:pPr>
                      <a:r>
                        <a:rPr b="1" lang="en" sz="1050">
                          <a:solidFill>
                            <a:srgbClr val="1E40AF"/>
                          </a:solidFill>
                          <a:highlight>
                            <a:schemeClr val="lt1"/>
                          </a:highlight>
                        </a:rPr>
                        <a:t>CON-6</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sz="1050">
                          <a:solidFill>
                            <a:srgbClr val="222222"/>
                          </a:solidFill>
                          <a:highlight>
                            <a:schemeClr val="lt1"/>
                          </a:highlight>
                        </a:rPr>
                        <a:t>Acknowledging or building on others' responses</a:t>
                      </a:r>
                      <a:endParaRPr>
                        <a:highlight>
                          <a:schemeClr val="lt1"/>
                        </a:highlight>
                      </a:endParaRPr>
                    </a:p>
                  </a:txBody>
                  <a:tcPr marT="91425" marB="91425" marR="91425" marL="91425"/>
                </a:tc>
              </a:tr>
              <a:tr h="381000">
                <a:tc>
                  <a:txBody>
                    <a:bodyPr/>
                    <a:lstStyle/>
                    <a:p>
                      <a:pPr indent="0" lvl="0" marL="0" rtl="0" algn="l">
                        <a:spcBef>
                          <a:spcPts val="0"/>
                        </a:spcBef>
                        <a:spcAft>
                          <a:spcPts val="0"/>
                        </a:spcAft>
                        <a:buNone/>
                      </a:pPr>
                      <a:r>
                        <a:rPr b="1" lang="en" sz="1050">
                          <a:solidFill>
                            <a:srgbClr val="047857"/>
                          </a:solidFill>
                          <a:highlight>
                            <a:schemeClr val="lt1"/>
                          </a:highlight>
                        </a:rPr>
                        <a:t>COM-1</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sz="1050">
                          <a:solidFill>
                            <a:srgbClr val="222222"/>
                          </a:solidFill>
                          <a:highlight>
                            <a:schemeClr val="lt1"/>
                          </a:highlight>
                        </a:rPr>
                        <a:t>Feeling relaxed and at ease while speaking</a:t>
                      </a:r>
                      <a:endParaRPr>
                        <a:highlight>
                          <a:schemeClr val="lt1"/>
                        </a:highlight>
                      </a:endParaRPr>
                    </a:p>
                  </a:txBody>
                  <a:tcPr marT="91425" marB="91425" marR="91425" marL="91425"/>
                </a:tc>
              </a:tr>
              <a:tr h="381000">
                <a:tc>
                  <a:txBody>
                    <a:bodyPr/>
                    <a:lstStyle/>
                    <a:p>
                      <a:pPr indent="0" lvl="0" marL="0" rtl="0" algn="l">
                        <a:spcBef>
                          <a:spcPts val="0"/>
                        </a:spcBef>
                        <a:spcAft>
                          <a:spcPts val="0"/>
                        </a:spcAft>
                        <a:buNone/>
                      </a:pPr>
                      <a:r>
                        <a:rPr b="1" lang="en" sz="1050">
                          <a:solidFill>
                            <a:srgbClr val="047857"/>
                          </a:solidFill>
                          <a:highlight>
                            <a:schemeClr val="lt1"/>
                          </a:highlight>
                        </a:rPr>
                        <a:t>COM-2</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sz="1050">
                          <a:solidFill>
                            <a:srgbClr val="222222"/>
                          </a:solidFill>
                          <a:highlight>
                            <a:schemeClr val="lt1"/>
                          </a:highlight>
                        </a:rPr>
                        <a:t>Comfort in sharing personal thoughts or experiences</a:t>
                      </a:r>
                      <a:endParaRPr>
                        <a:highlight>
                          <a:schemeClr val="lt1"/>
                        </a:highlight>
                      </a:endParaRPr>
                    </a:p>
                  </a:txBody>
                  <a:tcPr marT="91425" marB="91425" marR="91425" marL="91425"/>
                </a:tc>
              </a:tr>
              <a:tr h="635900">
                <a:tc>
                  <a:txBody>
                    <a:bodyPr/>
                    <a:lstStyle/>
                    <a:p>
                      <a:pPr indent="0" lvl="0" marL="0" rtl="0" algn="l">
                        <a:spcBef>
                          <a:spcPts val="0"/>
                        </a:spcBef>
                        <a:spcAft>
                          <a:spcPts val="0"/>
                        </a:spcAft>
                        <a:buNone/>
                      </a:pPr>
                      <a:r>
                        <a:rPr b="1" lang="en" sz="1050">
                          <a:solidFill>
                            <a:srgbClr val="047857"/>
                          </a:solidFill>
                          <a:highlight>
                            <a:schemeClr val="lt1"/>
                          </a:highlight>
                        </a:rPr>
                        <a:t>COM-3</a:t>
                      </a:r>
                      <a:endParaRPr>
                        <a:highlight>
                          <a:schemeClr val="lt1"/>
                        </a:highlight>
                      </a:endParaRPr>
                    </a:p>
                  </a:txBody>
                  <a:tcPr marT="91425" marB="91425" marR="91425" marL="91425"/>
                </a:tc>
                <a:tc>
                  <a:txBody>
                    <a:bodyPr/>
                    <a:lstStyle/>
                    <a:p>
                      <a:pPr indent="0" lvl="0" marL="0" rtl="0" algn="l">
                        <a:spcBef>
                          <a:spcPts val="0"/>
                        </a:spcBef>
                        <a:spcAft>
                          <a:spcPts val="0"/>
                        </a:spcAft>
                        <a:buNone/>
                      </a:pPr>
                      <a:r>
                        <a:rPr lang="en" sz="1050">
                          <a:solidFill>
                            <a:srgbClr val="222222"/>
                          </a:solidFill>
                          <a:highlight>
                            <a:schemeClr val="lt1"/>
                          </a:highlight>
                        </a:rPr>
                        <a:t>Using open body language during interaction</a:t>
                      </a:r>
                      <a:endParaRPr>
                        <a:highlight>
                          <a:schemeClr val="lt1"/>
                        </a:highlight>
                      </a:endParaRPr>
                    </a:p>
                  </a:txBody>
                  <a:tcPr marT="91425" marB="91425" marR="91425" marL="91425"/>
                </a:tc>
              </a:tr>
            </a:tbl>
          </a:graphicData>
        </a:graphic>
      </p:graphicFrame>
      <p:graphicFrame>
        <p:nvGraphicFramePr>
          <p:cNvPr id="184" name="Google Shape;184;p27"/>
          <p:cNvGraphicFramePr/>
          <p:nvPr/>
        </p:nvGraphicFramePr>
        <p:xfrm>
          <a:off x="1186000" y="1316050"/>
          <a:ext cx="3000000" cy="3000000"/>
        </p:xfrm>
        <a:graphic>
          <a:graphicData uri="http://schemas.openxmlformats.org/drawingml/2006/table">
            <a:tbl>
              <a:tblPr>
                <a:noFill/>
                <a:tableStyleId>{48D5FBC1-3C1F-442C-9B48-E1A0044FE12F}</a:tableStyleId>
              </a:tblPr>
              <a:tblGrid>
                <a:gridCol w="2154525"/>
              </a:tblGrid>
              <a:tr h="2286000">
                <a:tc>
                  <a:txBody>
                    <a:bodyPr/>
                    <a:lstStyle/>
                    <a:p>
                      <a:pPr indent="0" lvl="0" marL="0" rtl="0" algn="l">
                        <a:spcBef>
                          <a:spcPts val="0"/>
                        </a:spcBef>
                        <a:spcAft>
                          <a:spcPts val="0"/>
                        </a:spcAft>
                        <a:buNone/>
                      </a:pPr>
                      <a:r>
                        <a:t/>
                      </a:r>
                      <a:endParaRPr b="1" sz="1350">
                        <a:solidFill>
                          <a:srgbClr val="1E40AF"/>
                        </a:solidFill>
                      </a:endParaRPr>
                    </a:p>
                    <a:p>
                      <a:pPr indent="0" lvl="0" marL="0" rtl="0" algn="l">
                        <a:spcBef>
                          <a:spcPts val="0"/>
                        </a:spcBef>
                        <a:spcAft>
                          <a:spcPts val="0"/>
                        </a:spcAft>
                        <a:buNone/>
                      </a:pPr>
                      <a:r>
                        <a:rPr b="1" lang="en" sz="1350">
                          <a:solidFill>
                            <a:srgbClr val="1E40AF"/>
                          </a:solidFill>
                        </a:rPr>
                        <a:t>Communication Confidence</a:t>
                      </a:r>
                      <a:endParaRPr b="1" sz="1350">
                        <a:solidFill>
                          <a:srgbClr val="1E40AF"/>
                        </a:solidFill>
                      </a:endParaRPr>
                    </a:p>
                    <a:p>
                      <a:pPr indent="0" lvl="0" marL="0" rtl="0" algn="l">
                        <a:spcBef>
                          <a:spcPts val="0"/>
                        </a:spcBef>
                        <a:spcAft>
                          <a:spcPts val="0"/>
                        </a:spcAft>
                        <a:buNone/>
                      </a:pPr>
                      <a:r>
                        <a:t/>
                      </a:r>
                      <a:endParaRPr b="1" sz="1350">
                        <a:solidFill>
                          <a:srgbClr val="1E40AF"/>
                        </a:solidFill>
                      </a:endParaRPr>
                    </a:p>
                    <a:p>
                      <a:pPr indent="0" lvl="0" marL="0" rtl="0" algn="l">
                        <a:lnSpc>
                          <a:spcPct val="130000"/>
                        </a:lnSpc>
                        <a:spcBef>
                          <a:spcPts val="600"/>
                        </a:spcBef>
                        <a:spcAft>
                          <a:spcPts val="0"/>
                        </a:spcAft>
                        <a:buNone/>
                      </a:pPr>
                      <a:r>
                        <a:rPr b="1" i="1" lang="en" sz="1000">
                          <a:solidFill>
                            <a:srgbClr val="333333"/>
                          </a:solidFill>
                        </a:rPr>
                        <a:t>Belief in one's ability to speak clearly and engage effectively in discussions</a:t>
                      </a:r>
                      <a:endParaRPr b="1" i="1" sz="1000">
                        <a:solidFill>
                          <a:srgbClr val="333333"/>
                        </a:solidFill>
                      </a:endParaRPr>
                    </a:p>
                    <a:p>
                      <a:pPr indent="0" lvl="0" marL="0" rtl="0" algn="l">
                        <a:lnSpc>
                          <a:spcPct val="115000"/>
                        </a:lnSpc>
                        <a:spcBef>
                          <a:spcPts val="400"/>
                        </a:spcBef>
                        <a:spcAft>
                          <a:spcPts val="0"/>
                        </a:spcAft>
                        <a:buNone/>
                      </a:pPr>
                      <a:r>
                        <a:rPr b="1" lang="en" sz="850">
                          <a:solidFill>
                            <a:srgbClr val="444444"/>
                          </a:solidFill>
                        </a:rPr>
                        <a:t>(Parveen et al., 2023)</a:t>
                      </a:r>
                      <a:endParaRPr b="1" sz="850">
                        <a:solidFill>
                          <a:srgbClr val="444444"/>
                        </a:solidFill>
                      </a:endParaRPr>
                    </a:p>
                    <a:p>
                      <a:pPr indent="0" lvl="0" marL="0" rtl="0" algn="l">
                        <a:spcBef>
                          <a:spcPts val="0"/>
                        </a:spcBef>
                        <a:spcAft>
                          <a:spcPts val="0"/>
                        </a:spcAft>
                        <a:buNone/>
                      </a:pPr>
                      <a:r>
                        <a:t/>
                      </a:r>
                      <a:endParaRPr b="1" sz="1350">
                        <a:solidFill>
                          <a:srgbClr val="1E40AF"/>
                        </a:solidFill>
                      </a:endParaRPr>
                    </a:p>
                  </a:txBody>
                  <a:tcPr marT="91425" marB="91425" marR="91425" marL="91425"/>
                </a:tc>
              </a:tr>
            </a:tbl>
          </a:graphicData>
        </a:graphic>
      </p:graphicFrame>
      <p:graphicFrame>
        <p:nvGraphicFramePr>
          <p:cNvPr id="185" name="Google Shape;185;p27"/>
          <p:cNvGraphicFramePr/>
          <p:nvPr/>
        </p:nvGraphicFramePr>
        <p:xfrm>
          <a:off x="1186000" y="3602050"/>
          <a:ext cx="3000000" cy="3000000"/>
        </p:xfrm>
        <a:graphic>
          <a:graphicData uri="http://schemas.openxmlformats.org/drawingml/2006/table">
            <a:tbl>
              <a:tblPr>
                <a:noFill/>
                <a:tableStyleId>{48D5FBC1-3C1F-442C-9B48-E1A0044FE12F}</a:tableStyleId>
              </a:tblPr>
              <a:tblGrid>
                <a:gridCol w="2154525"/>
              </a:tblGrid>
              <a:tr h="1397900">
                <a:tc>
                  <a:txBody>
                    <a:bodyPr/>
                    <a:lstStyle/>
                    <a:p>
                      <a:pPr indent="0" lvl="0" marL="0" rtl="0" algn="l">
                        <a:spcBef>
                          <a:spcPts val="0"/>
                        </a:spcBef>
                        <a:spcAft>
                          <a:spcPts val="0"/>
                        </a:spcAft>
                        <a:buNone/>
                      </a:pPr>
                      <a:r>
                        <a:rPr b="1" lang="en" sz="1350">
                          <a:solidFill>
                            <a:srgbClr val="047857"/>
                          </a:solidFill>
                        </a:rPr>
                        <a:t>Communication Comfort</a:t>
                      </a:r>
                      <a:endParaRPr b="1" sz="1350">
                        <a:solidFill>
                          <a:srgbClr val="047857"/>
                        </a:solidFill>
                      </a:endParaRPr>
                    </a:p>
                    <a:p>
                      <a:pPr indent="0" lvl="0" marL="0" rtl="0" algn="l">
                        <a:spcBef>
                          <a:spcPts val="0"/>
                        </a:spcBef>
                        <a:spcAft>
                          <a:spcPts val="0"/>
                        </a:spcAft>
                        <a:buNone/>
                      </a:pPr>
                      <a:r>
                        <a:t/>
                      </a:r>
                      <a:endParaRPr b="1" sz="1350">
                        <a:solidFill>
                          <a:srgbClr val="047857"/>
                        </a:solidFill>
                      </a:endParaRPr>
                    </a:p>
                    <a:p>
                      <a:pPr indent="0" lvl="0" marL="0" rtl="0" algn="l">
                        <a:spcBef>
                          <a:spcPts val="0"/>
                        </a:spcBef>
                        <a:spcAft>
                          <a:spcPts val="0"/>
                        </a:spcAft>
                        <a:buNone/>
                      </a:pPr>
                      <a:r>
                        <a:rPr i="1" lang="en" sz="1000">
                          <a:solidFill>
                            <a:srgbClr val="333333"/>
                          </a:solidFill>
                          <a:highlight>
                            <a:srgbClr val="F8F9FA"/>
                          </a:highlight>
                        </a:rPr>
                        <a:t>Emotional ease, openness, and psychological safety while speaking</a:t>
                      </a:r>
                      <a:br>
                        <a:rPr b="1" i="1" lang="en" sz="1000">
                          <a:solidFill>
                            <a:srgbClr val="333333"/>
                          </a:solidFill>
                          <a:highlight>
                            <a:srgbClr val="F8F9FA"/>
                          </a:highlight>
                        </a:rPr>
                      </a:br>
                      <a:r>
                        <a:rPr b="1" lang="en" sz="850">
                          <a:solidFill>
                            <a:srgbClr val="444444"/>
                          </a:solidFill>
                          <a:highlight>
                            <a:srgbClr val="F8F9FA"/>
                          </a:highlight>
                        </a:rPr>
                        <a:t>(Roongruang See et al., 2022)</a:t>
                      </a:r>
                      <a:endParaRPr b="1" sz="1350">
                        <a:solidFill>
                          <a:srgbClr val="047857"/>
                        </a:solidFill>
                      </a:endParaRPr>
                    </a:p>
                  </a:txBody>
                  <a:tcPr marT="91425" marB="91425" marR="91425" marL="91425"/>
                </a:tc>
              </a:tr>
            </a:tbl>
          </a:graphicData>
        </a:graphic>
      </p:graphicFrame>
      <p:graphicFrame>
        <p:nvGraphicFramePr>
          <p:cNvPr id="186" name="Google Shape;186;p27"/>
          <p:cNvGraphicFramePr/>
          <p:nvPr/>
        </p:nvGraphicFramePr>
        <p:xfrm>
          <a:off x="1186000" y="935050"/>
          <a:ext cx="3000000" cy="3000000"/>
        </p:xfrm>
        <a:graphic>
          <a:graphicData uri="http://schemas.openxmlformats.org/drawingml/2006/table">
            <a:tbl>
              <a:tblPr>
                <a:noFill/>
                <a:tableStyleId>{48D5FBC1-3C1F-442C-9B48-E1A0044FE12F}</a:tableStyleId>
              </a:tblPr>
              <a:tblGrid>
                <a:gridCol w="2154525"/>
              </a:tblGrid>
              <a:tr h="381000">
                <a:tc>
                  <a:txBody>
                    <a:bodyPr/>
                    <a:lstStyle/>
                    <a:p>
                      <a:pPr indent="0" lvl="0" marL="0" rtl="0" algn="l">
                        <a:lnSpc>
                          <a:spcPct val="115000"/>
                        </a:lnSpc>
                        <a:spcBef>
                          <a:spcPts val="0"/>
                        </a:spcBef>
                        <a:spcAft>
                          <a:spcPts val="0"/>
                        </a:spcAft>
                        <a:buNone/>
                      </a:pPr>
                      <a:r>
                        <a:rPr b="1" lang="en" sz="1200">
                          <a:solidFill>
                            <a:srgbClr val="222222"/>
                          </a:solidFill>
                        </a:rPr>
                        <a:t>Construct</a:t>
                      </a:r>
                      <a:endParaRPr b="1" sz="1200">
                        <a:solidFill>
                          <a:srgbClr val="222222"/>
                        </a:solidFill>
                      </a:endParaRPr>
                    </a:p>
                  </a:txBody>
                  <a:tcPr marT="142875" marB="142875" marR="142875" marL="142875">
                    <a:lnL cap="flat" cmpd="sng" w="19050">
                      <a:solidFill>
                        <a:srgbClr val="DEE2E6"/>
                      </a:solidFill>
                      <a:prstDash val="solid"/>
                      <a:round/>
                      <a:headEnd len="sm" w="sm" type="none"/>
                      <a:tailEnd len="sm" w="sm" type="none"/>
                    </a:lnL>
                    <a:lnR cap="flat" cmpd="sng" w="19050">
                      <a:solidFill>
                        <a:srgbClr val="DEE2E6"/>
                      </a:solidFill>
                      <a:prstDash val="solid"/>
                      <a:round/>
                      <a:headEnd len="sm" w="sm" type="none"/>
                      <a:tailEnd len="sm" w="sm" type="none"/>
                    </a:lnR>
                    <a:lnT cap="flat" cmpd="sng" w="19050">
                      <a:solidFill>
                        <a:srgbClr val="DEE2E6"/>
                      </a:solidFill>
                      <a:prstDash val="solid"/>
                      <a:round/>
                      <a:headEnd len="sm" w="sm" type="none"/>
                      <a:tailEnd len="sm" w="sm" type="none"/>
                    </a:lnT>
                    <a:lnB cap="flat" cmpd="sng" w="19050">
                      <a:solidFill>
                        <a:srgbClr val="DEE2E6"/>
                      </a:solidFill>
                      <a:prstDash val="solid"/>
                      <a:round/>
                      <a:headEnd len="sm" w="sm" type="none"/>
                      <a:tailEnd len="sm" w="sm" type="none"/>
                    </a:lnB>
                    <a:solidFill>
                      <a:srgbClr val="F8F9FA"/>
                    </a:solidFill>
                  </a:tcPr>
                </a:tc>
              </a:tr>
            </a:tbl>
          </a:graphicData>
        </a:graphic>
      </p:graphicFrame>
      <p:sp>
        <p:nvSpPr>
          <p:cNvPr id="187" name="Google Shape;187;p27"/>
          <p:cNvSpPr txBox="1"/>
          <p:nvPr/>
        </p:nvSpPr>
        <p:spPr>
          <a:xfrm>
            <a:off x="858575" y="254925"/>
            <a:ext cx="7311600" cy="40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333333"/>
                </a:solidFill>
                <a:highlight>
                  <a:srgbClr val="FFFFFF"/>
                </a:highlight>
              </a:rPr>
              <a:t>Constructs and Their Measurable Variables</a:t>
            </a:r>
            <a:endParaRPr sz="1100">
              <a:solidFill>
                <a:srgbClr val="666666"/>
              </a:solidFill>
              <a:highlight>
                <a:srgbClr val="FFFFFF"/>
              </a:highlight>
            </a:endParaRPr>
          </a:p>
          <a:p>
            <a:pPr indent="0" lvl="0" marL="0" rtl="0" algn="l">
              <a:spcBef>
                <a:spcPts val="8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aphicFrame>
        <p:nvGraphicFramePr>
          <p:cNvPr id="192" name="Google Shape;192;p28"/>
          <p:cNvGraphicFramePr/>
          <p:nvPr/>
        </p:nvGraphicFramePr>
        <p:xfrm>
          <a:off x="279600" y="966775"/>
          <a:ext cx="3000000" cy="3000000"/>
        </p:xfrm>
        <a:graphic>
          <a:graphicData uri="http://schemas.openxmlformats.org/drawingml/2006/table">
            <a:tbl>
              <a:tblPr>
                <a:noFill/>
                <a:tableStyleId>{48D5FBC1-3C1F-442C-9B48-E1A0044FE12F}</a:tableStyleId>
              </a:tblPr>
              <a:tblGrid>
                <a:gridCol w="834775"/>
                <a:gridCol w="6466725"/>
                <a:gridCol w="1283300"/>
              </a:tblGrid>
              <a:tr h="381000">
                <a:tc>
                  <a:txBody>
                    <a:bodyPr/>
                    <a:lstStyle/>
                    <a:p>
                      <a:pPr indent="0" lvl="0" marL="0" rtl="0" algn="ctr">
                        <a:spcBef>
                          <a:spcPts val="0"/>
                        </a:spcBef>
                        <a:spcAft>
                          <a:spcPts val="0"/>
                        </a:spcAft>
                        <a:buNone/>
                      </a:pPr>
                      <a:r>
                        <a:rPr b="1" lang="en"/>
                        <a:t>Code</a:t>
                      </a:r>
                      <a:endParaRPr b="1"/>
                    </a:p>
                  </a:txBody>
                  <a:tcPr marT="45700" marB="45700" marR="45700" marL="45700"/>
                </a:tc>
                <a:tc>
                  <a:txBody>
                    <a:bodyPr/>
                    <a:lstStyle/>
                    <a:p>
                      <a:pPr indent="0" lvl="0" marL="0" rtl="0" algn="ctr">
                        <a:spcBef>
                          <a:spcPts val="0"/>
                        </a:spcBef>
                        <a:spcAft>
                          <a:spcPts val="0"/>
                        </a:spcAft>
                        <a:buNone/>
                      </a:pPr>
                      <a:r>
                        <a:rPr b="1" lang="en"/>
                        <a:t>Self Report Questions</a:t>
                      </a:r>
                      <a:endParaRPr b="1"/>
                    </a:p>
                  </a:txBody>
                  <a:tcPr marT="91425" marB="91425" marR="91425" marL="91425"/>
                </a:tc>
                <a:tc>
                  <a:txBody>
                    <a:bodyPr/>
                    <a:lstStyle/>
                    <a:p>
                      <a:pPr indent="0" lvl="0" marL="0" rtl="0" algn="ctr">
                        <a:spcBef>
                          <a:spcPts val="0"/>
                        </a:spcBef>
                        <a:spcAft>
                          <a:spcPts val="0"/>
                        </a:spcAft>
                        <a:buNone/>
                      </a:pPr>
                      <a:r>
                        <a:rPr b="1" lang="en"/>
                        <a:t>Scale</a:t>
                      </a:r>
                      <a:endParaRPr b="1"/>
                    </a:p>
                  </a:txBody>
                  <a:tcPr marT="91425" marB="91425" marR="91425" marL="91425"/>
                </a:tc>
              </a:tr>
              <a:tr h="381000">
                <a:tc>
                  <a:txBody>
                    <a:bodyPr/>
                    <a:lstStyle/>
                    <a:p>
                      <a:pPr indent="0" lvl="0" marL="0" rtl="0" algn="l">
                        <a:spcBef>
                          <a:spcPts val="0"/>
                        </a:spcBef>
                        <a:spcAft>
                          <a:spcPts val="0"/>
                        </a:spcAft>
                        <a:buNone/>
                      </a:pPr>
                      <a:r>
                        <a:rPr lang="en"/>
                        <a:t>CON-1</a:t>
                      </a:r>
                      <a:endParaRPr/>
                    </a:p>
                  </a:txBody>
                  <a:tcPr marT="91425" marB="91425" marR="91425" marL="91425"/>
                </a:tc>
                <a:tc>
                  <a:txBody>
                    <a:bodyPr/>
                    <a:lstStyle/>
                    <a:p>
                      <a:pPr indent="0" lvl="0" marL="0" rtl="0" algn="l">
                        <a:lnSpc>
                          <a:spcPct val="115000"/>
                        </a:lnSpc>
                        <a:spcBef>
                          <a:spcPts val="0"/>
                        </a:spcBef>
                        <a:spcAft>
                          <a:spcPts val="0"/>
                        </a:spcAft>
                        <a:buNone/>
                      </a:pPr>
                      <a:r>
                        <a:rPr lang="en" sz="1100"/>
                        <a:t>During the discussion, were you able to express your thoughts clearly and effectively?</a:t>
                      </a:r>
                      <a:endParaRPr/>
                    </a:p>
                  </a:txBody>
                  <a:tcPr marT="91425" marB="91425" marR="91425" marL="91425"/>
                </a:tc>
                <a:tc>
                  <a:txBody>
                    <a:bodyPr/>
                    <a:lstStyle/>
                    <a:p>
                      <a:pPr indent="0" lvl="0" marL="0" rtl="0" algn="l">
                        <a:lnSpc>
                          <a:spcPct val="115000"/>
                        </a:lnSpc>
                        <a:spcBef>
                          <a:spcPts val="0"/>
                        </a:spcBef>
                        <a:spcAft>
                          <a:spcPts val="0"/>
                        </a:spcAft>
                        <a:buNone/>
                      </a:pPr>
                      <a:r>
                        <a:rPr lang="en" sz="800"/>
                        <a:t>⚪⚪⚪⚪⚪⚪⚪</a:t>
                      </a:r>
                      <a:endParaRPr/>
                    </a:p>
                  </a:txBody>
                  <a:tcPr marT="91425" marB="91425" marR="91425" marL="91425"/>
                </a:tc>
              </a:tr>
              <a:tr h="381000">
                <a:tc>
                  <a:txBody>
                    <a:bodyPr/>
                    <a:lstStyle/>
                    <a:p>
                      <a:pPr indent="0" lvl="0" marL="0" rtl="0" algn="l">
                        <a:spcBef>
                          <a:spcPts val="0"/>
                        </a:spcBef>
                        <a:spcAft>
                          <a:spcPts val="0"/>
                        </a:spcAft>
                        <a:buNone/>
                      </a:pPr>
                      <a:r>
                        <a:rPr lang="en"/>
                        <a:t>CON-2</a:t>
                      </a:r>
                      <a:endParaRPr/>
                    </a:p>
                  </a:txBody>
                  <a:tcPr marT="91425" marB="91425" marR="91425" marL="91425"/>
                </a:tc>
                <a:tc>
                  <a:txBody>
                    <a:bodyPr/>
                    <a:lstStyle/>
                    <a:p>
                      <a:pPr indent="0" lvl="0" marL="0" rtl="0" algn="l">
                        <a:lnSpc>
                          <a:spcPct val="115000"/>
                        </a:lnSpc>
                        <a:spcBef>
                          <a:spcPts val="0"/>
                        </a:spcBef>
                        <a:spcAft>
                          <a:spcPts val="0"/>
                        </a:spcAft>
                        <a:buNone/>
                      </a:pPr>
                      <a:r>
                        <a:rPr lang="en" sz="1100"/>
                        <a:t>While contributing to the discussion, did you feel calm and composed rather than rushed or anxious?</a:t>
                      </a:r>
                      <a:endParaRPr/>
                    </a:p>
                  </a:txBody>
                  <a:tcPr marT="91425" marB="91425" marR="91425" marL="91425"/>
                </a:tc>
                <a:tc>
                  <a:txBody>
                    <a:bodyPr/>
                    <a:lstStyle/>
                    <a:p>
                      <a:pPr indent="0" lvl="0" marL="0" rtl="0" algn="l">
                        <a:lnSpc>
                          <a:spcPct val="115000"/>
                        </a:lnSpc>
                        <a:spcBef>
                          <a:spcPts val="0"/>
                        </a:spcBef>
                        <a:spcAft>
                          <a:spcPts val="0"/>
                        </a:spcAft>
                        <a:buNone/>
                      </a:pPr>
                      <a:r>
                        <a:rPr lang="en" sz="800"/>
                        <a:t>⚪⚪⚪⚪⚪⚪⚪</a:t>
                      </a:r>
                      <a:endParaRPr/>
                    </a:p>
                  </a:txBody>
                  <a:tcPr marT="91425" marB="91425" marR="91425" marL="91425"/>
                </a:tc>
              </a:tr>
              <a:tr h="381000">
                <a:tc>
                  <a:txBody>
                    <a:bodyPr/>
                    <a:lstStyle/>
                    <a:p>
                      <a:pPr indent="0" lvl="0" marL="0" rtl="0" algn="l">
                        <a:spcBef>
                          <a:spcPts val="0"/>
                        </a:spcBef>
                        <a:spcAft>
                          <a:spcPts val="0"/>
                        </a:spcAft>
                        <a:buNone/>
                      </a:pPr>
                      <a:r>
                        <a:rPr lang="en"/>
                        <a:t>CON-3</a:t>
                      </a:r>
                      <a:endParaRPr/>
                    </a:p>
                  </a:txBody>
                  <a:tcPr marT="91425" marB="91425" marR="91425" marL="91425"/>
                </a:tc>
                <a:tc>
                  <a:txBody>
                    <a:bodyPr/>
                    <a:lstStyle/>
                    <a:p>
                      <a:pPr indent="0" lvl="0" marL="0" rtl="0" algn="l">
                        <a:lnSpc>
                          <a:spcPct val="115000"/>
                        </a:lnSpc>
                        <a:spcBef>
                          <a:spcPts val="0"/>
                        </a:spcBef>
                        <a:spcAft>
                          <a:spcPts val="0"/>
                        </a:spcAft>
                        <a:buNone/>
                      </a:pPr>
                      <a:r>
                        <a:rPr lang="en" sz="1100"/>
                        <a:t>Did you feel comfortable sharing your ideas, even when you weren’t directly asked?</a:t>
                      </a:r>
                      <a:endParaRPr/>
                    </a:p>
                  </a:txBody>
                  <a:tcPr marT="91425" marB="91425" marR="91425" marL="91425"/>
                </a:tc>
                <a:tc>
                  <a:txBody>
                    <a:bodyPr/>
                    <a:lstStyle/>
                    <a:p>
                      <a:pPr indent="0" lvl="0" marL="0" rtl="0" algn="l">
                        <a:lnSpc>
                          <a:spcPct val="115000"/>
                        </a:lnSpc>
                        <a:spcBef>
                          <a:spcPts val="0"/>
                        </a:spcBef>
                        <a:spcAft>
                          <a:spcPts val="0"/>
                        </a:spcAft>
                        <a:buNone/>
                      </a:pPr>
                      <a:r>
                        <a:rPr lang="en" sz="800"/>
                        <a:t>⚪⚪⚪⚪⚪⚪⚪</a:t>
                      </a:r>
                      <a:endParaRPr/>
                    </a:p>
                  </a:txBody>
                  <a:tcPr marT="91425" marB="91425" marR="91425" marL="91425"/>
                </a:tc>
              </a:tr>
              <a:tr h="381000">
                <a:tc>
                  <a:txBody>
                    <a:bodyPr/>
                    <a:lstStyle/>
                    <a:p>
                      <a:pPr indent="0" lvl="0" marL="0" rtl="0" algn="l">
                        <a:spcBef>
                          <a:spcPts val="0"/>
                        </a:spcBef>
                        <a:spcAft>
                          <a:spcPts val="0"/>
                        </a:spcAft>
                        <a:buNone/>
                      </a:pPr>
                      <a:r>
                        <a:rPr lang="en"/>
                        <a:t>CON-4</a:t>
                      </a:r>
                      <a:endParaRPr/>
                    </a:p>
                  </a:txBody>
                  <a:tcPr marT="91425" marB="91425" marR="91425" marL="91425"/>
                </a:tc>
                <a:tc>
                  <a:txBody>
                    <a:bodyPr/>
                    <a:lstStyle/>
                    <a:p>
                      <a:pPr indent="0" lvl="0" marL="0" rtl="0" algn="l">
                        <a:lnSpc>
                          <a:spcPct val="115000"/>
                        </a:lnSpc>
                        <a:spcBef>
                          <a:spcPts val="0"/>
                        </a:spcBef>
                        <a:spcAft>
                          <a:spcPts val="0"/>
                        </a:spcAft>
                        <a:buNone/>
                      </a:pPr>
                      <a:r>
                        <a:rPr lang="en" sz="1100"/>
                        <a:t>Did you confidently ask questions to clarify points or to continue the conversation?</a:t>
                      </a:r>
                      <a:endParaRPr/>
                    </a:p>
                  </a:txBody>
                  <a:tcPr marT="91425" marB="91425" marR="91425" marL="91425"/>
                </a:tc>
                <a:tc>
                  <a:txBody>
                    <a:bodyPr/>
                    <a:lstStyle/>
                    <a:p>
                      <a:pPr indent="0" lvl="0" marL="0" rtl="0" algn="l">
                        <a:lnSpc>
                          <a:spcPct val="115000"/>
                        </a:lnSpc>
                        <a:spcBef>
                          <a:spcPts val="0"/>
                        </a:spcBef>
                        <a:spcAft>
                          <a:spcPts val="0"/>
                        </a:spcAft>
                        <a:buNone/>
                      </a:pPr>
                      <a:r>
                        <a:rPr lang="en" sz="800"/>
                        <a:t>⚪⚪⚪⚪⚪⚪⚪</a:t>
                      </a:r>
                      <a:endParaRPr/>
                    </a:p>
                  </a:txBody>
                  <a:tcPr marT="91425" marB="91425" marR="91425" marL="91425"/>
                </a:tc>
              </a:tr>
              <a:tr h="381000">
                <a:tc>
                  <a:txBody>
                    <a:bodyPr/>
                    <a:lstStyle/>
                    <a:p>
                      <a:pPr indent="0" lvl="0" marL="0" rtl="0" algn="l">
                        <a:spcBef>
                          <a:spcPts val="0"/>
                        </a:spcBef>
                        <a:spcAft>
                          <a:spcPts val="0"/>
                        </a:spcAft>
                        <a:buNone/>
                      </a:pPr>
                      <a:r>
                        <a:rPr lang="en"/>
                        <a:t>CON-5</a:t>
                      </a:r>
                      <a:endParaRPr/>
                    </a:p>
                  </a:txBody>
                  <a:tcPr marT="91425" marB="91425" marR="91425" marL="91425"/>
                </a:tc>
                <a:tc>
                  <a:txBody>
                    <a:bodyPr/>
                    <a:lstStyle/>
                    <a:p>
                      <a:pPr indent="0" lvl="0" marL="0" rtl="0" algn="l">
                        <a:lnSpc>
                          <a:spcPct val="115000"/>
                        </a:lnSpc>
                        <a:spcBef>
                          <a:spcPts val="0"/>
                        </a:spcBef>
                        <a:spcAft>
                          <a:spcPts val="0"/>
                        </a:spcAft>
                        <a:buNone/>
                      </a:pPr>
                      <a:r>
                        <a:rPr lang="en" sz="1100"/>
                        <a:t>Did you feel motivated to actively participate and share your thoughts during the discussion?</a:t>
                      </a:r>
                      <a:endParaRPr/>
                    </a:p>
                  </a:txBody>
                  <a:tcPr marT="91425" marB="91425" marR="91425" marL="91425"/>
                </a:tc>
                <a:tc>
                  <a:txBody>
                    <a:bodyPr/>
                    <a:lstStyle/>
                    <a:p>
                      <a:pPr indent="0" lvl="0" marL="0" rtl="0" algn="l">
                        <a:lnSpc>
                          <a:spcPct val="115000"/>
                        </a:lnSpc>
                        <a:spcBef>
                          <a:spcPts val="0"/>
                        </a:spcBef>
                        <a:spcAft>
                          <a:spcPts val="0"/>
                        </a:spcAft>
                        <a:buNone/>
                      </a:pPr>
                      <a:r>
                        <a:rPr lang="en" sz="800"/>
                        <a:t>⚪⚪⚪⚪⚪⚪⚪</a:t>
                      </a:r>
                      <a:endParaRPr/>
                    </a:p>
                  </a:txBody>
                  <a:tcPr marT="91425" marB="91425" marR="91425" marL="91425"/>
                </a:tc>
              </a:tr>
              <a:tr h="381000">
                <a:tc>
                  <a:txBody>
                    <a:bodyPr/>
                    <a:lstStyle/>
                    <a:p>
                      <a:pPr indent="0" lvl="0" marL="0" rtl="0" algn="l">
                        <a:spcBef>
                          <a:spcPts val="0"/>
                        </a:spcBef>
                        <a:spcAft>
                          <a:spcPts val="0"/>
                        </a:spcAft>
                        <a:buNone/>
                      </a:pPr>
                      <a:r>
                        <a:rPr lang="en"/>
                        <a:t>CON-6</a:t>
                      </a:r>
                      <a:endParaRPr/>
                    </a:p>
                  </a:txBody>
                  <a:tcPr marT="91425" marB="91425" marR="91425" marL="91425"/>
                </a:tc>
                <a:tc>
                  <a:txBody>
                    <a:bodyPr/>
                    <a:lstStyle/>
                    <a:p>
                      <a:pPr indent="0" lvl="0" marL="0" rtl="0" algn="l">
                        <a:lnSpc>
                          <a:spcPct val="115000"/>
                        </a:lnSpc>
                        <a:spcBef>
                          <a:spcPts val="0"/>
                        </a:spcBef>
                        <a:spcAft>
                          <a:spcPts val="0"/>
                        </a:spcAft>
                        <a:buNone/>
                      </a:pPr>
                      <a:r>
                        <a:rPr lang="en" sz="1100"/>
                        <a:t>Did you acknowledge others' responses by agreeing, nodding, or adding to their points?</a:t>
                      </a:r>
                      <a:endParaRPr/>
                    </a:p>
                  </a:txBody>
                  <a:tcPr marT="91425" marB="91425" marR="91425" marL="91425"/>
                </a:tc>
                <a:tc>
                  <a:txBody>
                    <a:bodyPr/>
                    <a:lstStyle/>
                    <a:p>
                      <a:pPr indent="0" lvl="0" marL="0" rtl="0" algn="l">
                        <a:lnSpc>
                          <a:spcPct val="115000"/>
                        </a:lnSpc>
                        <a:spcBef>
                          <a:spcPts val="0"/>
                        </a:spcBef>
                        <a:spcAft>
                          <a:spcPts val="0"/>
                        </a:spcAft>
                        <a:buNone/>
                      </a:pPr>
                      <a:r>
                        <a:rPr lang="en" sz="800"/>
                        <a:t>⚪⚪⚪⚪⚪⚪⚪</a:t>
                      </a:r>
                      <a:endParaRPr/>
                    </a:p>
                  </a:txBody>
                  <a:tcPr marT="91425" marB="91425" marR="91425" marL="91425"/>
                </a:tc>
              </a:tr>
              <a:tr h="381000">
                <a:tc>
                  <a:txBody>
                    <a:bodyPr/>
                    <a:lstStyle/>
                    <a:p>
                      <a:pPr indent="0" lvl="0" marL="0" rtl="0" algn="l">
                        <a:spcBef>
                          <a:spcPts val="0"/>
                        </a:spcBef>
                        <a:spcAft>
                          <a:spcPts val="0"/>
                        </a:spcAft>
                        <a:buNone/>
                      </a:pPr>
                      <a:r>
                        <a:rPr lang="en"/>
                        <a:t>COM-1</a:t>
                      </a:r>
                      <a:endParaRPr/>
                    </a:p>
                  </a:txBody>
                  <a:tcPr marT="91425" marB="91425" marR="91425" marL="91425"/>
                </a:tc>
                <a:tc>
                  <a:txBody>
                    <a:bodyPr/>
                    <a:lstStyle/>
                    <a:p>
                      <a:pPr indent="0" lvl="0" marL="0" rtl="0" algn="l">
                        <a:lnSpc>
                          <a:spcPct val="115000"/>
                        </a:lnSpc>
                        <a:spcBef>
                          <a:spcPts val="0"/>
                        </a:spcBef>
                        <a:spcAft>
                          <a:spcPts val="0"/>
                        </a:spcAft>
                        <a:buNone/>
                      </a:pPr>
                      <a:r>
                        <a:rPr lang="en" sz="1100"/>
                        <a:t>Did you feel relaxed and at ease while participating in the discussion?</a:t>
                      </a:r>
                      <a:endParaRPr/>
                    </a:p>
                  </a:txBody>
                  <a:tcPr marT="91425" marB="91425" marR="91425" marL="91425"/>
                </a:tc>
                <a:tc>
                  <a:txBody>
                    <a:bodyPr/>
                    <a:lstStyle/>
                    <a:p>
                      <a:pPr indent="0" lvl="0" marL="0" rtl="0" algn="l">
                        <a:lnSpc>
                          <a:spcPct val="115000"/>
                        </a:lnSpc>
                        <a:spcBef>
                          <a:spcPts val="0"/>
                        </a:spcBef>
                        <a:spcAft>
                          <a:spcPts val="0"/>
                        </a:spcAft>
                        <a:buNone/>
                      </a:pPr>
                      <a:r>
                        <a:rPr lang="en" sz="800"/>
                        <a:t>⚪⚪⚪⚪⚪⚪⚪</a:t>
                      </a:r>
                      <a:endParaRPr/>
                    </a:p>
                  </a:txBody>
                  <a:tcPr marT="91425" marB="91425" marR="91425" marL="91425"/>
                </a:tc>
              </a:tr>
              <a:tr h="381000">
                <a:tc>
                  <a:txBody>
                    <a:bodyPr/>
                    <a:lstStyle/>
                    <a:p>
                      <a:pPr indent="0" lvl="0" marL="0" rtl="0" algn="l">
                        <a:spcBef>
                          <a:spcPts val="0"/>
                        </a:spcBef>
                        <a:spcAft>
                          <a:spcPts val="0"/>
                        </a:spcAft>
                        <a:buNone/>
                      </a:pPr>
                      <a:r>
                        <a:rPr lang="en"/>
                        <a:t>COM-2</a:t>
                      </a:r>
                      <a:endParaRPr/>
                    </a:p>
                  </a:txBody>
                  <a:tcPr marT="91425" marB="91425" marR="91425" marL="91425"/>
                </a:tc>
                <a:tc>
                  <a:txBody>
                    <a:bodyPr/>
                    <a:lstStyle/>
                    <a:p>
                      <a:pPr indent="0" lvl="0" marL="0" rtl="0" algn="l">
                        <a:lnSpc>
                          <a:spcPct val="115000"/>
                        </a:lnSpc>
                        <a:spcBef>
                          <a:spcPts val="0"/>
                        </a:spcBef>
                        <a:spcAft>
                          <a:spcPts val="0"/>
                        </a:spcAft>
                        <a:buNone/>
                      </a:pPr>
                      <a:r>
                        <a:rPr lang="en" sz="1100"/>
                        <a:t>Did you feel comfortable sharing personal experiences or stories during the discussion?</a:t>
                      </a:r>
                      <a:endParaRPr/>
                    </a:p>
                  </a:txBody>
                  <a:tcPr marT="91425" marB="91425" marR="91425" marL="91425"/>
                </a:tc>
                <a:tc>
                  <a:txBody>
                    <a:bodyPr/>
                    <a:lstStyle/>
                    <a:p>
                      <a:pPr indent="0" lvl="0" marL="0" rtl="0" algn="l">
                        <a:lnSpc>
                          <a:spcPct val="115000"/>
                        </a:lnSpc>
                        <a:spcBef>
                          <a:spcPts val="0"/>
                        </a:spcBef>
                        <a:spcAft>
                          <a:spcPts val="0"/>
                        </a:spcAft>
                        <a:buNone/>
                      </a:pPr>
                      <a:r>
                        <a:rPr lang="en" sz="800"/>
                        <a:t>⚪⚪⚪⚪⚪⚪⚪</a:t>
                      </a:r>
                      <a:endParaRPr/>
                    </a:p>
                  </a:txBody>
                  <a:tcPr marT="91425" marB="91425" marR="91425" marL="91425"/>
                </a:tc>
              </a:tr>
              <a:tr h="381000">
                <a:tc>
                  <a:txBody>
                    <a:bodyPr/>
                    <a:lstStyle/>
                    <a:p>
                      <a:pPr indent="0" lvl="0" marL="0" rtl="0" algn="l">
                        <a:spcBef>
                          <a:spcPts val="0"/>
                        </a:spcBef>
                        <a:spcAft>
                          <a:spcPts val="0"/>
                        </a:spcAft>
                        <a:buNone/>
                      </a:pPr>
                      <a:r>
                        <a:rPr lang="en"/>
                        <a:t>COM-3</a:t>
                      </a:r>
                      <a:endParaRPr/>
                    </a:p>
                  </a:txBody>
                  <a:tcPr marT="91425" marB="91425" marR="91425" marL="91425"/>
                </a:tc>
                <a:tc>
                  <a:txBody>
                    <a:bodyPr/>
                    <a:lstStyle/>
                    <a:p>
                      <a:pPr indent="0" lvl="0" marL="0" rtl="0" algn="l">
                        <a:lnSpc>
                          <a:spcPct val="115000"/>
                        </a:lnSpc>
                        <a:spcBef>
                          <a:spcPts val="0"/>
                        </a:spcBef>
                        <a:spcAft>
                          <a:spcPts val="0"/>
                        </a:spcAft>
                        <a:buNone/>
                      </a:pPr>
                      <a:r>
                        <a:rPr lang="en" sz="1100"/>
                        <a:t>Did you use open body language such as relaxed posture, eye contact, and natural gestures?</a:t>
                      </a:r>
                      <a:endParaRPr/>
                    </a:p>
                  </a:txBody>
                  <a:tcPr marT="91425" marB="91425" marR="91425" marL="91425"/>
                </a:tc>
                <a:tc>
                  <a:txBody>
                    <a:bodyPr/>
                    <a:lstStyle/>
                    <a:p>
                      <a:pPr indent="0" lvl="0" marL="0" rtl="0" algn="l">
                        <a:lnSpc>
                          <a:spcPct val="115000"/>
                        </a:lnSpc>
                        <a:spcBef>
                          <a:spcPts val="0"/>
                        </a:spcBef>
                        <a:spcAft>
                          <a:spcPts val="0"/>
                        </a:spcAft>
                        <a:buNone/>
                      </a:pPr>
                      <a:r>
                        <a:rPr lang="en" sz="800"/>
                        <a:t>⚪⚪⚪⚪⚪⚪⚪</a:t>
                      </a:r>
                      <a:endParaRPr/>
                    </a:p>
                  </a:txBody>
                  <a:tcPr marT="91425" marB="91425" marR="91425" marL="91425"/>
                </a:tc>
              </a:tr>
            </a:tbl>
          </a:graphicData>
        </a:graphic>
      </p:graphicFrame>
      <p:sp>
        <p:nvSpPr>
          <p:cNvPr id="193" name="Google Shape;193;p28"/>
          <p:cNvSpPr txBox="1"/>
          <p:nvPr>
            <p:ph type="title"/>
          </p:nvPr>
        </p:nvSpPr>
        <p:spPr>
          <a:xfrm>
            <a:off x="311700" y="173350"/>
            <a:ext cx="85206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800"/>
              </a:spcAft>
              <a:buNone/>
            </a:pPr>
            <a:r>
              <a:rPr b="1" lang="en" sz="2400">
                <a:solidFill>
                  <a:srgbClr val="333333"/>
                </a:solidFill>
                <a:highlight>
                  <a:srgbClr val="FFFFFF"/>
                </a:highlight>
                <a:latin typeface="Arial"/>
                <a:ea typeface="Arial"/>
                <a:cs typeface="Arial"/>
                <a:sym typeface="Arial"/>
              </a:rPr>
              <a:t>Self Report </a:t>
            </a:r>
            <a:r>
              <a:rPr b="1" lang="en" sz="2400">
                <a:solidFill>
                  <a:srgbClr val="333333"/>
                </a:solidFill>
                <a:highlight>
                  <a:srgbClr val="FFFFFF"/>
                </a:highlight>
                <a:latin typeface="Arial"/>
                <a:ea typeface="Arial"/>
                <a:cs typeface="Arial"/>
                <a:sym typeface="Arial"/>
              </a:rPr>
              <a:t>Questionnaire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800"/>
              </a:spcAft>
              <a:buNone/>
            </a:pPr>
            <a:r>
              <a:rPr b="1" lang="en" sz="2400">
                <a:solidFill>
                  <a:srgbClr val="333333"/>
                </a:solidFill>
                <a:highlight>
                  <a:srgbClr val="FFFFFF"/>
                </a:highlight>
                <a:latin typeface="Arial"/>
                <a:ea typeface="Arial"/>
                <a:cs typeface="Arial"/>
                <a:sym typeface="Arial"/>
              </a:rPr>
              <a:t>Assessment Rubric</a:t>
            </a:r>
            <a:endParaRPr/>
          </a:p>
        </p:txBody>
      </p:sp>
      <p:pic>
        <p:nvPicPr>
          <p:cNvPr id="199" name="Google Shape;199;p29" title="Screenshot (347).png"/>
          <p:cNvPicPr preferRelativeResize="0"/>
          <p:nvPr/>
        </p:nvPicPr>
        <p:blipFill>
          <a:blip r:embed="rId3">
            <a:alphaModFix/>
          </a:blip>
          <a:stretch>
            <a:fillRect/>
          </a:stretch>
        </p:blipFill>
        <p:spPr>
          <a:xfrm>
            <a:off x="152400" y="1170200"/>
            <a:ext cx="8599304" cy="382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0" title="Screenshot (393).png"/>
          <p:cNvPicPr preferRelativeResize="0"/>
          <p:nvPr/>
        </p:nvPicPr>
        <p:blipFill rotWithShape="1">
          <a:blip r:embed="rId3">
            <a:alphaModFix/>
          </a:blip>
          <a:srcRect b="11464" l="49059" r="9028" t="35287"/>
          <a:stretch/>
        </p:blipFill>
        <p:spPr>
          <a:xfrm>
            <a:off x="4749975" y="1153025"/>
            <a:ext cx="3311850" cy="2093025"/>
          </a:xfrm>
          <a:prstGeom prst="rect">
            <a:avLst/>
          </a:prstGeom>
          <a:noFill/>
          <a:ln>
            <a:noFill/>
          </a:ln>
        </p:spPr>
      </p:pic>
      <p:pic>
        <p:nvPicPr>
          <p:cNvPr id="205" name="Google Shape;205;p30" title="Screenshot (394).png"/>
          <p:cNvPicPr preferRelativeResize="0"/>
          <p:nvPr/>
        </p:nvPicPr>
        <p:blipFill rotWithShape="1">
          <a:blip r:embed="rId4">
            <a:alphaModFix/>
          </a:blip>
          <a:srcRect b="16125" l="8169" r="50257" t="10640"/>
          <a:stretch/>
        </p:blipFill>
        <p:spPr>
          <a:xfrm>
            <a:off x="334875" y="1246625"/>
            <a:ext cx="3803074" cy="3766550"/>
          </a:xfrm>
          <a:prstGeom prst="rect">
            <a:avLst/>
          </a:prstGeom>
          <a:noFill/>
          <a:ln>
            <a:noFill/>
          </a:ln>
        </p:spPr>
      </p:pic>
      <p:pic>
        <p:nvPicPr>
          <p:cNvPr id="206" name="Google Shape;206;p30" title="Screenshot (396).png"/>
          <p:cNvPicPr preferRelativeResize="0"/>
          <p:nvPr/>
        </p:nvPicPr>
        <p:blipFill rotWithShape="1">
          <a:blip r:embed="rId5">
            <a:alphaModFix/>
          </a:blip>
          <a:srcRect b="9715" l="20343" r="19200" t="49392"/>
          <a:stretch/>
        </p:blipFill>
        <p:spPr>
          <a:xfrm>
            <a:off x="4201375" y="3246050"/>
            <a:ext cx="4646825" cy="1767126"/>
          </a:xfrm>
          <a:prstGeom prst="rect">
            <a:avLst/>
          </a:prstGeom>
          <a:noFill/>
          <a:ln>
            <a:noFill/>
          </a:ln>
        </p:spPr>
      </p:pic>
      <p:sp>
        <p:nvSpPr>
          <p:cNvPr id="207" name="Google Shape;207;p30"/>
          <p:cNvSpPr txBox="1"/>
          <p:nvPr/>
        </p:nvSpPr>
        <p:spPr>
          <a:xfrm>
            <a:off x="1027700" y="200525"/>
            <a:ext cx="6554700" cy="7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2C3E50"/>
                </a:solidFill>
                <a:highlight>
                  <a:srgbClr val="FFFFFF"/>
                </a:highlight>
                <a:latin typeface="Verdana"/>
                <a:ea typeface="Verdana"/>
                <a:cs typeface="Verdana"/>
                <a:sym typeface="Verdana"/>
              </a:rPr>
              <a:t>Participants &amp; Sampling Strategy</a:t>
            </a:r>
            <a:endParaRPr b="1" sz="2200">
              <a:solidFill>
                <a:srgbClr val="2C3E50"/>
              </a:solidFill>
              <a:highlight>
                <a:srgbClr val="FFFFFF"/>
              </a:highlight>
              <a:latin typeface="Verdana"/>
              <a:ea typeface="Verdana"/>
              <a:cs typeface="Verdana"/>
              <a:sym typeface="Verdana"/>
            </a:endParaRPr>
          </a:p>
          <a:p>
            <a:pPr indent="0" lvl="0" marL="0" rtl="0" algn="ctr">
              <a:lnSpc>
                <a:spcPct val="115000"/>
              </a:lnSpc>
              <a:spcBef>
                <a:spcPts val="800"/>
              </a:spcBef>
              <a:spcAft>
                <a:spcPts val="0"/>
              </a:spcAft>
              <a:buNone/>
            </a:pPr>
            <a:r>
              <a:rPr lang="en" sz="1300">
                <a:solidFill>
                  <a:srgbClr val="7F8C8D"/>
                </a:solidFill>
                <a:highlight>
                  <a:srgbClr val="FFFFFF"/>
                </a:highlight>
                <a:latin typeface="Verdana"/>
                <a:ea typeface="Verdana"/>
                <a:cs typeface="Verdana"/>
                <a:sym typeface="Verdana"/>
              </a:rPr>
              <a:t>Research Design and Target Population</a:t>
            </a:r>
            <a:endParaRPr sz="1300">
              <a:solidFill>
                <a:srgbClr val="7F8C8D"/>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10000"/>
            <a:ext cx="14805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800"/>
              </a:spcAft>
              <a:buNone/>
            </a:pPr>
            <a:r>
              <a:rPr b="1" lang="en" sz="2400">
                <a:solidFill>
                  <a:srgbClr val="333333"/>
                </a:solidFill>
                <a:highlight>
                  <a:srgbClr val="FFFFFF"/>
                </a:highlight>
                <a:latin typeface="Arial"/>
                <a:ea typeface="Arial"/>
                <a:cs typeface="Arial"/>
                <a:sym typeface="Arial"/>
              </a:rPr>
              <a:t>Pre-Test</a:t>
            </a:r>
            <a:endParaRPr/>
          </a:p>
        </p:txBody>
      </p:sp>
      <p:grpSp>
        <p:nvGrpSpPr>
          <p:cNvPr id="213" name="Google Shape;213;p31"/>
          <p:cNvGrpSpPr/>
          <p:nvPr/>
        </p:nvGrpSpPr>
        <p:grpSpPr>
          <a:xfrm>
            <a:off x="1553725" y="1558728"/>
            <a:ext cx="3160650" cy="2858496"/>
            <a:chOff x="488425" y="1709103"/>
            <a:chExt cx="3160650" cy="2858496"/>
          </a:xfrm>
        </p:grpSpPr>
        <p:sp>
          <p:nvSpPr>
            <p:cNvPr id="214" name="Google Shape;214;p31"/>
            <p:cNvSpPr/>
            <p:nvPr/>
          </p:nvSpPr>
          <p:spPr>
            <a:xfrm>
              <a:off x="725275" y="1774350"/>
              <a:ext cx="2644500" cy="25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highlight>
                  <a:schemeClr val="lt1"/>
                </a:highlight>
                <a:latin typeface="Roboto"/>
                <a:ea typeface="Roboto"/>
                <a:cs typeface="Roboto"/>
                <a:sym typeface="Roboto"/>
              </a:endParaRPr>
            </a:p>
          </p:txBody>
        </p:sp>
        <p:pic>
          <p:nvPicPr>
            <p:cNvPr id="215" name="Google Shape;215;p31" title="man_13353418.png"/>
            <p:cNvPicPr preferRelativeResize="0"/>
            <p:nvPr/>
          </p:nvPicPr>
          <p:blipFill>
            <a:blip r:embed="rId3">
              <a:alphaModFix/>
            </a:blip>
            <a:stretch>
              <a:fillRect/>
            </a:stretch>
          </p:blipFill>
          <p:spPr>
            <a:xfrm>
              <a:off x="1505725" y="3484000"/>
              <a:ext cx="1083601" cy="1083599"/>
            </a:xfrm>
            <a:prstGeom prst="rect">
              <a:avLst/>
            </a:prstGeom>
            <a:noFill/>
            <a:ln>
              <a:noFill/>
            </a:ln>
          </p:spPr>
        </p:pic>
        <p:pic>
          <p:nvPicPr>
            <p:cNvPr id="216" name="Google Shape;216;p31" title="student_1993176.png"/>
            <p:cNvPicPr preferRelativeResize="0"/>
            <p:nvPr/>
          </p:nvPicPr>
          <p:blipFill>
            <a:blip r:embed="rId4">
              <a:alphaModFix/>
            </a:blip>
            <a:stretch>
              <a:fillRect/>
            </a:stretch>
          </p:blipFill>
          <p:spPr>
            <a:xfrm>
              <a:off x="2485675" y="1774350"/>
              <a:ext cx="1163400" cy="1163400"/>
            </a:xfrm>
            <a:prstGeom prst="rect">
              <a:avLst/>
            </a:prstGeom>
            <a:noFill/>
            <a:ln>
              <a:noFill/>
            </a:ln>
          </p:spPr>
        </p:pic>
        <p:pic>
          <p:nvPicPr>
            <p:cNvPr id="217" name="Google Shape;217;p31" title="teen_7013630.png"/>
            <p:cNvPicPr preferRelativeResize="0"/>
            <p:nvPr/>
          </p:nvPicPr>
          <p:blipFill>
            <a:blip r:embed="rId5">
              <a:alphaModFix/>
            </a:blip>
            <a:stretch>
              <a:fillRect/>
            </a:stretch>
          </p:blipFill>
          <p:spPr>
            <a:xfrm>
              <a:off x="488425" y="1709103"/>
              <a:ext cx="1083601" cy="1083601"/>
            </a:xfrm>
            <a:prstGeom prst="rect">
              <a:avLst/>
            </a:prstGeom>
            <a:noFill/>
            <a:ln>
              <a:noFill/>
            </a:ln>
          </p:spPr>
        </p:pic>
      </p:grpSp>
      <p:sp>
        <p:nvSpPr>
          <p:cNvPr id="218" name="Google Shape;218;p31"/>
          <p:cNvSpPr/>
          <p:nvPr/>
        </p:nvSpPr>
        <p:spPr>
          <a:xfrm rot="-10796588">
            <a:off x="4271893" y="3898290"/>
            <a:ext cx="2720701" cy="1890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19" name="Google Shape;219;p31" title="man_13353418.png"/>
          <p:cNvPicPr preferRelativeResize="0"/>
          <p:nvPr/>
        </p:nvPicPr>
        <p:blipFill>
          <a:blip r:embed="rId3">
            <a:alphaModFix/>
          </a:blip>
          <a:stretch>
            <a:fillRect/>
          </a:stretch>
        </p:blipFill>
        <p:spPr>
          <a:xfrm>
            <a:off x="7086238" y="3337963"/>
            <a:ext cx="1017201" cy="1017201"/>
          </a:xfrm>
          <a:prstGeom prst="rect">
            <a:avLst/>
          </a:prstGeom>
          <a:noFill/>
          <a:ln>
            <a:noFill/>
          </a:ln>
        </p:spPr>
      </p:pic>
      <p:pic>
        <p:nvPicPr>
          <p:cNvPr id="220" name="Google Shape;220;p31" title="clipboard_1600145.png"/>
          <p:cNvPicPr preferRelativeResize="0"/>
          <p:nvPr/>
        </p:nvPicPr>
        <p:blipFill>
          <a:blip r:embed="rId6">
            <a:alphaModFix/>
          </a:blip>
          <a:stretch>
            <a:fillRect/>
          </a:stretch>
        </p:blipFill>
        <p:spPr>
          <a:xfrm>
            <a:off x="8103450" y="3630412"/>
            <a:ext cx="724774" cy="724774"/>
          </a:xfrm>
          <a:prstGeom prst="rect">
            <a:avLst/>
          </a:prstGeom>
          <a:noFill/>
          <a:ln>
            <a:noFill/>
          </a:ln>
        </p:spPr>
      </p:pic>
      <p:sp>
        <p:nvSpPr>
          <p:cNvPr id="221" name="Google Shape;221;p31"/>
          <p:cNvSpPr/>
          <p:nvPr/>
        </p:nvSpPr>
        <p:spPr>
          <a:xfrm rot="-2335517">
            <a:off x="4827156" y="2367729"/>
            <a:ext cx="2052661" cy="189004"/>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22" name="Google Shape;222;p31"/>
          <p:cNvGrpSpPr/>
          <p:nvPr/>
        </p:nvGrpSpPr>
        <p:grpSpPr>
          <a:xfrm>
            <a:off x="6992574" y="955100"/>
            <a:ext cx="1572350" cy="1017201"/>
            <a:chOff x="4893549" y="1017800"/>
            <a:chExt cx="1572350" cy="1017201"/>
          </a:xfrm>
        </p:grpSpPr>
        <p:pic>
          <p:nvPicPr>
            <p:cNvPr id="223" name="Google Shape;223;p31" title="business-evaluation_15710646.png"/>
            <p:cNvPicPr preferRelativeResize="0"/>
            <p:nvPr/>
          </p:nvPicPr>
          <p:blipFill>
            <a:blip r:embed="rId7">
              <a:alphaModFix/>
            </a:blip>
            <a:stretch>
              <a:fillRect/>
            </a:stretch>
          </p:blipFill>
          <p:spPr>
            <a:xfrm>
              <a:off x="5741125" y="1310225"/>
              <a:ext cx="724774" cy="724774"/>
            </a:xfrm>
            <a:prstGeom prst="rect">
              <a:avLst/>
            </a:prstGeom>
            <a:noFill/>
            <a:ln>
              <a:noFill/>
            </a:ln>
          </p:spPr>
        </p:pic>
        <p:pic>
          <p:nvPicPr>
            <p:cNvPr id="224" name="Google Shape;224;p31" title="computer_16008822.png"/>
            <p:cNvPicPr preferRelativeResize="0"/>
            <p:nvPr/>
          </p:nvPicPr>
          <p:blipFill>
            <a:blip r:embed="rId8">
              <a:alphaModFix/>
            </a:blip>
            <a:stretch>
              <a:fillRect/>
            </a:stretch>
          </p:blipFill>
          <p:spPr>
            <a:xfrm>
              <a:off x="4893549" y="1017800"/>
              <a:ext cx="1017201" cy="1017201"/>
            </a:xfrm>
            <a:prstGeom prst="rect">
              <a:avLst/>
            </a:prstGeom>
            <a:noFill/>
            <a:ln>
              <a:noFill/>
            </a:ln>
          </p:spPr>
        </p:pic>
      </p:grpSp>
      <p:pic>
        <p:nvPicPr>
          <p:cNvPr id="225" name="Google Shape;225;p31" title="Screenshot (384).png"/>
          <p:cNvPicPr preferRelativeResize="0"/>
          <p:nvPr/>
        </p:nvPicPr>
        <p:blipFill rotWithShape="1">
          <a:blip r:embed="rId9">
            <a:alphaModFix/>
          </a:blip>
          <a:srcRect b="55320" l="52357" r="7075" t="23867"/>
          <a:stretch/>
        </p:blipFill>
        <p:spPr>
          <a:xfrm>
            <a:off x="2556550" y="410000"/>
            <a:ext cx="2920149" cy="842225"/>
          </a:xfrm>
          <a:prstGeom prst="rect">
            <a:avLst/>
          </a:prstGeom>
          <a:noFill/>
          <a:ln>
            <a:noFill/>
          </a:ln>
        </p:spPr>
      </p:pic>
      <p:pic>
        <p:nvPicPr>
          <p:cNvPr id="226" name="Google Shape;226;p31" title="Screenshot (384).png"/>
          <p:cNvPicPr preferRelativeResize="0"/>
          <p:nvPr/>
        </p:nvPicPr>
        <p:blipFill rotWithShape="1">
          <a:blip r:embed="rId9">
            <a:alphaModFix/>
          </a:blip>
          <a:srcRect b="32169" l="53178" r="8033" t="45841"/>
          <a:stretch/>
        </p:blipFill>
        <p:spPr>
          <a:xfrm>
            <a:off x="144955" y="4135950"/>
            <a:ext cx="2642609" cy="842225"/>
          </a:xfrm>
          <a:prstGeom prst="rect">
            <a:avLst/>
          </a:prstGeom>
          <a:noFill/>
          <a:ln>
            <a:noFill/>
          </a:ln>
        </p:spPr>
      </p:pic>
      <p:pic>
        <p:nvPicPr>
          <p:cNvPr id="227" name="Google Shape;227;p31" title="Screenshot (384).png"/>
          <p:cNvPicPr preferRelativeResize="0"/>
          <p:nvPr/>
        </p:nvPicPr>
        <p:blipFill rotWithShape="1">
          <a:blip r:embed="rId9">
            <a:alphaModFix/>
          </a:blip>
          <a:srcRect b="10067" l="52632" r="6934" t="68479"/>
          <a:stretch/>
        </p:blipFill>
        <p:spPr>
          <a:xfrm>
            <a:off x="6418426" y="2167873"/>
            <a:ext cx="2720700" cy="811605"/>
          </a:xfrm>
          <a:prstGeom prst="rect">
            <a:avLst/>
          </a:prstGeom>
          <a:noFill/>
          <a:ln>
            <a:noFill/>
          </a:ln>
        </p:spPr>
      </p:pic>
      <p:pic>
        <p:nvPicPr>
          <p:cNvPr id="228" name="Google Shape;228;p31" title="Screenshot (385).png"/>
          <p:cNvPicPr preferRelativeResize="0"/>
          <p:nvPr/>
        </p:nvPicPr>
        <p:blipFill rotWithShape="1">
          <a:blip r:embed="rId10">
            <a:alphaModFix/>
          </a:blip>
          <a:srcRect b="8605" l="52630" r="7894" t="70592"/>
          <a:stretch/>
        </p:blipFill>
        <p:spPr>
          <a:xfrm>
            <a:off x="4430373" y="4194675"/>
            <a:ext cx="2403750" cy="724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638101" y="214575"/>
            <a:ext cx="2995500" cy="537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The Broader Problem</a:t>
            </a:r>
            <a:endParaRPr b="1"/>
          </a:p>
        </p:txBody>
      </p:sp>
      <p:pic>
        <p:nvPicPr>
          <p:cNvPr id="96" name="Google Shape;96;p14" title="illustration-worried-man-apart-circle-friends_0.jpg"/>
          <p:cNvPicPr preferRelativeResize="0"/>
          <p:nvPr/>
        </p:nvPicPr>
        <p:blipFill>
          <a:blip r:embed="rId3">
            <a:alphaModFix/>
          </a:blip>
          <a:stretch>
            <a:fillRect/>
          </a:stretch>
        </p:blipFill>
        <p:spPr>
          <a:xfrm>
            <a:off x="638100" y="872350"/>
            <a:ext cx="2910926" cy="2914426"/>
          </a:xfrm>
          <a:prstGeom prst="rect">
            <a:avLst/>
          </a:prstGeom>
          <a:noFill/>
          <a:ln>
            <a:noFill/>
          </a:ln>
        </p:spPr>
      </p:pic>
      <p:pic>
        <p:nvPicPr>
          <p:cNvPr id="97" name="Google Shape;97;p14" title="Screenshot (352).png"/>
          <p:cNvPicPr preferRelativeResize="0"/>
          <p:nvPr/>
        </p:nvPicPr>
        <p:blipFill>
          <a:blip r:embed="rId4">
            <a:alphaModFix/>
          </a:blip>
          <a:stretch>
            <a:fillRect/>
          </a:stretch>
        </p:blipFill>
        <p:spPr>
          <a:xfrm>
            <a:off x="4285750" y="214575"/>
            <a:ext cx="4545450" cy="4765926"/>
          </a:xfrm>
          <a:prstGeom prst="rect">
            <a:avLst/>
          </a:prstGeom>
          <a:noFill/>
          <a:ln>
            <a:noFill/>
          </a:ln>
        </p:spPr>
      </p:pic>
      <p:pic>
        <p:nvPicPr>
          <p:cNvPr id="98" name="Google Shape;98;p14" title="Screenshot (353).png"/>
          <p:cNvPicPr preferRelativeResize="0"/>
          <p:nvPr/>
        </p:nvPicPr>
        <p:blipFill>
          <a:blip r:embed="rId5">
            <a:alphaModFix/>
          </a:blip>
          <a:stretch>
            <a:fillRect/>
          </a:stretch>
        </p:blipFill>
        <p:spPr>
          <a:xfrm>
            <a:off x="535150" y="3889850"/>
            <a:ext cx="3204300" cy="121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2" title="man_13353418.png"/>
          <p:cNvPicPr preferRelativeResize="0"/>
          <p:nvPr/>
        </p:nvPicPr>
        <p:blipFill>
          <a:blip r:embed="rId3">
            <a:alphaModFix/>
          </a:blip>
          <a:stretch>
            <a:fillRect/>
          </a:stretch>
        </p:blipFill>
        <p:spPr>
          <a:xfrm>
            <a:off x="1040098" y="2794825"/>
            <a:ext cx="715625" cy="715651"/>
          </a:xfrm>
          <a:prstGeom prst="rect">
            <a:avLst/>
          </a:prstGeom>
          <a:noFill/>
          <a:ln>
            <a:noFill/>
          </a:ln>
        </p:spPr>
      </p:pic>
      <p:grpSp>
        <p:nvGrpSpPr>
          <p:cNvPr id="234" name="Google Shape;234;p32"/>
          <p:cNvGrpSpPr/>
          <p:nvPr/>
        </p:nvGrpSpPr>
        <p:grpSpPr>
          <a:xfrm>
            <a:off x="911429" y="1611939"/>
            <a:ext cx="1242203" cy="854356"/>
            <a:chOff x="570399" y="1680300"/>
            <a:chExt cx="1576600" cy="1017212"/>
          </a:xfrm>
        </p:grpSpPr>
        <p:pic>
          <p:nvPicPr>
            <p:cNvPr id="235" name="Google Shape;235;p32" title="business-evaluation_15710646.png"/>
            <p:cNvPicPr preferRelativeResize="0"/>
            <p:nvPr/>
          </p:nvPicPr>
          <p:blipFill>
            <a:blip r:embed="rId4">
              <a:alphaModFix/>
            </a:blip>
            <a:stretch>
              <a:fillRect/>
            </a:stretch>
          </p:blipFill>
          <p:spPr>
            <a:xfrm>
              <a:off x="1422225" y="1972737"/>
              <a:ext cx="724774" cy="724774"/>
            </a:xfrm>
            <a:prstGeom prst="rect">
              <a:avLst/>
            </a:prstGeom>
            <a:noFill/>
            <a:ln>
              <a:noFill/>
            </a:ln>
          </p:spPr>
        </p:pic>
        <p:pic>
          <p:nvPicPr>
            <p:cNvPr id="236" name="Google Shape;236;p32" title="computer_16008822.png"/>
            <p:cNvPicPr preferRelativeResize="0"/>
            <p:nvPr/>
          </p:nvPicPr>
          <p:blipFill>
            <a:blip r:embed="rId5">
              <a:alphaModFix/>
            </a:blip>
            <a:stretch>
              <a:fillRect/>
            </a:stretch>
          </p:blipFill>
          <p:spPr>
            <a:xfrm>
              <a:off x="570399" y="1680300"/>
              <a:ext cx="1017201" cy="1017201"/>
            </a:xfrm>
            <a:prstGeom prst="rect">
              <a:avLst/>
            </a:prstGeom>
            <a:noFill/>
            <a:ln>
              <a:noFill/>
            </a:ln>
          </p:spPr>
        </p:pic>
      </p:grpSp>
      <p:pic>
        <p:nvPicPr>
          <p:cNvPr id="237" name="Google Shape;237;p32" title="vishal_system23.png"/>
          <p:cNvPicPr preferRelativeResize="0"/>
          <p:nvPr/>
        </p:nvPicPr>
        <p:blipFill rotWithShape="1">
          <a:blip r:embed="rId6">
            <a:alphaModFix/>
          </a:blip>
          <a:srcRect b="26315" l="18100" r="22435" t="6759"/>
          <a:stretch/>
        </p:blipFill>
        <p:spPr>
          <a:xfrm>
            <a:off x="3394375" y="1468125"/>
            <a:ext cx="2005624" cy="1239751"/>
          </a:xfrm>
          <a:prstGeom prst="rect">
            <a:avLst/>
          </a:prstGeom>
          <a:noFill/>
          <a:ln>
            <a:noFill/>
          </a:ln>
        </p:spPr>
      </p:pic>
      <p:pic>
        <p:nvPicPr>
          <p:cNvPr id="238" name="Google Shape;238;p32" title="vishal_system21.png"/>
          <p:cNvPicPr preferRelativeResize="0"/>
          <p:nvPr/>
        </p:nvPicPr>
        <p:blipFill rotWithShape="1">
          <a:blip r:embed="rId7">
            <a:alphaModFix/>
          </a:blip>
          <a:srcRect b="7517" l="14233" r="11206" t="14981"/>
          <a:stretch/>
        </p:blipFill>
        <p:spPr>
          <a:xfrm>
            <a:off x="6397000" y="1417263"/>
            <a:ext cx="2170168" cy="1341475"/>
          </a:xfrm>
          <a:prstGeom prst="rect">
            <a:avLst/>
          </a:prstGeom>
          <a:noFill/>
          <a:ln>
            <a:noFill/>
          </a:ln>
        </p:spPr>
      </p:pic>
      <p:sp>
        <p:nvSpPr>
          <p:cNvPr id="239" name="Google Shape;239;p32"/>
          <p:cNvSpPr/>
          <p:nvPr/>
        </p:nvSpPr>
        <p:spPr>
          <a:xfrm>
            <a:off x="1292347" y="921930"/>
            <a:ext cx="361500" cy="361500"/>
          </a:xfrm>
          <a:prstGeom prst="ellipse">
            <a:avLst/>
          </a:prstGeom>
          <a:noFill/>
          <a:ln cap="flat" cmpd="sng" w="19050">
            <a:solidFill>
              <a:srgbClr val="282929"/>
            </a:solidFill>
            <a:prstDash val="solid"/>
            <a:round/>
            <a:headEnd len="sm" w="sm" type="none"/>
            <a:tailEnd len="sm" w="sm" type="none"/>
          </a:ln>
        </p:spPr>
        <p:txBody>
          <a:bodyPr anchorCtr="0" anchor="ctr" bIns="0" lIns="45700" spcFirstLastPara="1" rIns="0" wrap="square" tIns="0">
            <a:noAutofit/>
          </a:bodyPr>
          <a:lstStyle/>
          <a:p>
            <a:pPr indent="0" lvl="0" marL="0" rtl="0" algn="ctr">
              <a:lnSpc>
                <a:spcPct val="90000"/>
              </a:lnSpc>
              <a:spcBef>
                <a:spcPts val="0"/>
              </a:spcBef>
              <a:spcAft>
                <a:spcPts val="0"/>
              </a:spcAft>
              <a:buNone/>
            </a:pPr>
            <a:r>
              <a:rPr lang="en">
                <a:solidFill>
                  <a:srgbClr val="282929"/>
                </a:solidFill>
                <a:latin typeface="Roboto Condensed"/>
                <a:ea typeface="Roboto Condensed"/>
                <a:cs typeface="Roboto Condensed"/>
                <a:sym typeface="Roboto Condensed"/>
              </a:rPr>
              <a:t>01</a:t>
            </a:r>
            <a:endParaRPr>
              <a:solidFill>
                <a:srgbClr val="282929"/>
              </a:solidFill>
              <a:latin typeface="Roboto Condensed"/>
              <a:ea typeface="Roboto Condensed"/>
              <a:cs typeface="Roboto Condensed"/>
              <a:sym typeface="Roboto Condensed"/>
            </a:endParaRPr>
          </a:p>
        </p:txBody>
      </p:sp>
      <p:sp>
        <p:nvSpPr>
          <p:cNvPr id="240" name="Google Shape;240;p32"/>
          <p:cNvSpPr/>
          <p:nvPr/>
        </p:nvSpPr>
        <p:spPr>
          <a:xfrm>
            <a:off x="4216460" y="921921"/>
            <a:ext cx="361500" cy="361500"/>
          </a:xfrm>
          <a:prstGeom prst="ellipse">
            <a:avLst/>
          </a:prstGeom>
          <a:noFill/>
          <a:ln cap="flat" cmpd="sng" w="19050">
            <a:solidFill>
              <a:srgbClr val="282929"/>
            </a:solidFill>
            <a:prstDash val="solid"/>
            <a:round/>
            <a:headEnd len="sm" w="sm" type="none"/>
            <a:tailEnd len="sm" w="sm" type="none"/>
          </a:ln>
        </p:spPr>
        <p:txBody>
          <a:bodyPr anchorCtr="0" anchor="ctr" bIns="0" lIns="45700" spcFirstLastPara="1" rIns="0" wrap="square" tIns="0">
            <a:noAutofit/>
          </a:bodyPr>
          <a:lstStyle/>
          <a:p>
            <a:pPr indent="0" lvl="0" marL="0" rtl="0" algn="ctr">
              <a:lnSpc>
                <a:spcPct val="90000"/>
              </a:lnSpc>
              <a:spcBef>
                <a:spcPts val="0"/>
              </a:spcBef>
              <a:spcAft>
                <a:spcPts val="0"/>
              </a:spcAft>
              <a:buNone/>
            </a:pPr>
            <a:r>
              <a:rPr lang="en">
                <a:solidFill>
                  <a:srgbClr val="282929"/>
                </a:solidFill>
                <a:latin typeface="Roboto Condensed"/>
                <a:ea typeface="Roboto Condensed"/>
                <a:cs typeface="Roboto Condensed"/>
                <a:sym typeface="Roboto Condensed"/>
              </a:rPr>
              <a:t>02</a:t>
            </a:r>
            <a:endParaRPr>
              <a:solidFill>
                <a:srgbClr val="282929"/>
              </a:solidFill>
              <a:latin typeface="Roboto Condensed"/>
              <a:ea typeface="Roboto Condensed"/>
              <a:cs typeface="Roboto Condensed"/>
              <a:sym typeface="Roboto Condensed"/>
            </a:endParaRPr>
          </a:p>
        </p:txBody>
      </p:sp>
      <p:sp>
        <p:nvSpPr>
          <p:cNvPr id="241" name="Google Shape;241;p32"/>
          <p:cNvSpPr/>
          <p:nvPr/>
        </p:nvSpPr>
        <p:spPr>
          <a:xfrm>
            <a:off x="7354635" y="921936"/>
            <a:ext cx="361500" cy="361500"/>
          </a:xfrm>
          <a:prstGeom prst="ellipse">
            <a:avLst/>
          </a:prstGeom>
          <a:noFill/>
          <a:ln cap="flat" cmpd="sng" w="19050">
            <a:solidFill>
              <a:srgbClr val="282929"/>
            </a:solidFill>
            <a:prstDash val="solid"/>
            <a:round/>
            <a:headEnd len="sm" w="sm" type="none"/>
            <a:tailEnd len="sm" w="sm" type="none"/>
          </a:ln>
        </p:spPr>
        <p:txBody>
          <a:bodyPr anchorCtr="0" anchor="ctr" bIns="0" lIns="45700" spcFirstLastPara="1" rIns="0" wrap="square" tIns="0">
            <a:noAutofit/>
          </a:bodyPr>
          <a:lstStyle/>
          <a:p>
            <a:pPr indent="0" lvl="0" marL="0" rtl="0" algn="ctr">
              <a:lnSpc>
                <a:spcPct val="90000"/>
              </a:lnSpc>
              <a:spcBef>
                <a:spcPts val="0"/>
              </a:spcBef>
              <a:spcAft>
                <a:spcPts val="0"/>
              </a:spcAft>
              <a:buNone/>
            </a:pPr>
            <a:r>
              <a:rPr lang="en">
                <a:solidFill>
                  <a:srgbClr val="282929"/>
                </a:solidFill>
                <a:latin typeface="Roboto Condensed"/>
                <a:ea typeface="Roboto Condensed"/>
                <a:cs typeface="Roboto Condensed"/>
                <a:sym typeface="Roboto Condensed"/>
              </a:rPr>
              <a:t>03</a:t>
            </a:r>
            <a:endParaRPr>
              <a:solidFill>
                <a:srgbClr val="282929"/>
              </a:solidFill>
              <a:latin typeface="Roboto Condensed"/>
              <a:ea typeface="Roboto Condensed"/>
              <a:cs typeface="Roboto Condensed"/>
              <a:sym typeface="Roboto Condensed"/>
            </a:endParaRPr>
          </a:p>
        </p:txBody>
      </p:sp>
      <p:sp>
        <p:nvSpPr>
          <p:cNvPr id="242" name="Google Shape;242;p32"/>
          <p:cNvSpPr txBox="1"/>
          <p:nvPr>
            <p:ph type="title"/>
          </p:nvPr>
        </p:nvSpPr>
        <p:spPr>
          <a:xfrm>
            <a:off x="3394438" y="190250"/>
            <a:ext cx="2005500" cy="53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b="1" lang="en" sz="2400">
                <a:solidFill>
                  <a:srgbClr val="333333"/>
                </a:solidFill>
                <a:highlight>
                  <a:srgbClr val="FFFFFF"/>
                </a:highlight>
                <a:latin typeface="Arial"/>
                <a:ea typeface="Arial"/>
                <a:cs typeface="Arial"/>
                <a:sym typeface="Arial"/>
              </a:rPr>
              <a:t>Intervention</a:t>
            </a:r>
            <a:endParaRPr sz="3300"/>
          </a:p>
        </p:txBody>
      </p:sp>
      <p:pic>
        <p:nvPicPr>
          <p:cNvPr id="243" name="Google Shape;243;p32" title="man_13353418.png"/>
          <p:cNvPicPr preferRelativeResize="0"/>
          <p:nvPr/>
        </p:nvPicPr>
        <p:blipFill>
          <a:blip r:embed="rId3">
            <a:alphaModFix/>
          </a:blip>
          <a:stretch>
            <a:fillRect/>
          </a:stretch>
        </p:blipFill>
        <p:spPr>
          <a:xfrm>
            <a:off x="7177573" y="2892575"/>
            <a:ext cx="715625" cy="715651"/>
          </a:xfrm>
          <a:prstGeom prst="rect">
            <a:avLst/>
          </a:prstGeom>
          <a:noFill/>
          <a:ln>
            <a:noFill/>
          </a:ln>
        </p:spPr>
      </p:pic>
      <p:pic>
        <p:nvPicPr>
          <p:cNvPr id="244" name="Google Shape;244;p32" title="man_13353418.png"/>
          <p:cNvPicPr preferRelativeResize="0"/>
          <p:nvPr/>
        </p:nvPicPr>
        <p:blipFill>
          <a:blip r:embed="rId3">
            <a:alphaModFix/>
          </a:blip>
          <a:stretch>
            <a:fillRect/>
          </a:stretch>
        </p:blipFill>
        <p:spPr>
          <a:xfrm>
            <a:off x="4039385" y="2794825"/>
            <a:ext cx="715625" cy="715651"/>
          </a:xfrm>
          <a:prstGeom prst="rect">
            <a:avLst/>
          </a:prstGeom>
          <a:noFill/>
          <a:ln>
            <a:noFill/>
          </a:ln>
        </p:spPr>
      </p:pic>
      <p:pic>
        <p:nvPicPr>
          <p:cNvPr id="245" name="Google Shape;245;p32" title="Screenshot (386).png"/>
          <p:cNvPicPr preferRelativeResize="0"/>
          <p:nvPr/>
        </p:nvPicPr>
        <p:blipFill rotWithShape="1">
          <a:blip r:embed="rId8">
            <a:alphaModFix/>
          </a:blip>
          <a:srcRect b="23718" l="46113" r="7480" t="43615"/>
          <a:stretch/>
        </p:blipFill>
        <p:spPr>
          <a:xfrm>
            <a:off x="59475" y="3698225"/>
            <a:ext cx="3132409" cy="1239750"/>
          </a:xfrm>
          <a:prstGeom prst="rect">
            <a:avLst/>
          </a:prstGeom>
          <a:noFill/>
          <a:ln>
            <a:noFill/>
          </a:ln>
        </p:spPr>
      </p:pic>
      <p:pic>
        <p:nvPicPr>
          <p:cNvPr id="246" name="Google Shape;246;p32" title="Screenshot (387).png"/>
          <p:cNvPicPr preferRelativeResize="0"/>
          <p:nvPr/>
        </p:nvPicPr>
        <p:blipFill rotWithShape="1">
          <a:blip r:embed="rId9">
            <a:alphaModFix/>
          </a:blip>
          <a:srcRect b="31740" l="46111" r="7759" t="40443"/>
          <a:stretch/>
        </p:blipFill>
        <p:spPr>
          <a:xfrm>
            <a:off x="3191875" y="3775275"/>
            <a:ext cx="3005849" cy="1085651"/>
          </a:xfrm>
          <a:prstGeom prst="rect">
            <a:avLst/>
          </a:prstGeom>
          <a:noFill/>
          <a:ln>
            <a:noFill/>
          </a:ln>
        </p:spPr>
      </p:pic>
      <p:pic>
        <p:nvPicPr>
          <p:cNvPr id="247" name="Google Shape;247;p32" title="Screenshot (389).png"/>
          <p:cNvPicPr preferRelativeResize="0"/>
          <p:nvPr/>
        </p:nvPicPr>
        <p:blipFill rotWithShape="1">
          <a:blip r:embed="rId10">
            <a:alphaModFix/>
          </a:blip>
          <a:srcRect b="0" l="45502" r="7621" t="75885"/>
          <a:stretch/>
        </p:blipFill>
        <p:spPr>
          <a:xfrm>
            <a:off x="6138150" y="3835500"/>
            <a:ext cx="3005849" cy="965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1573588" y="277625"/>
            <a:ext cx="17937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800"/>
              </a:spcAft>
              <a:buNone/>
            </a:pPr>
            <a:r>
              <a:rPr b="1" lang="en" sz="2400">
                <a:solidFill>
                  <a:srgbClr val="333333"/>
                </a:solidFill>
                <a:highlight>
                  <a:srgbClr val="FFFFFF"/>
                </a:highlight>
                <a:latin typeface="Arial"/>
                <a:ea typeface="Arial"/>
                <a:cs typeface="Arial"/>
                <a:sym typeface="Arial"/>
              </a:rPr>
              <a:t>Post-Test</a:t>
            </a:r>
            <a:endParaRPr/>
          </a:p>
        </p:txBody>
      </p:sp>
      <p:grpSp>
        <p:nvGrpSpPr>
          <p:cNvPr id="253" name="Google Shape;253;p33"/>
          <p:cNvGrpSpPr/>
          <p:nvPr/>
        </p:nvGrpSpPr>
        <p:grpSpPr>
          <a:xfrm>
            <a:off x="311698" y="2877729"/>
            <a:ext cx="2369223" cy="2121290"/>
            <a:chOff x="488425" y="1709103"/>
            <a:chExt cx="3160650" cy="2858496"/>
          </a:xfrm>
        </p:grpSpPr>
        <p:sp>
          <p:nvSpPr>
            <p:cNvPr id="254" name="Google Shape;254;p33"/>
            <p:cNvSpPr/>
            <p:nvPr/>
          </p:nvSpPr>
          <p:spPr>
            <a:xfrm>
              <a:off x="725275" y="1774350"/>
              <a:ext cx="2644500" cy="253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highlight>
                  <a:schemeClr val="lt1"/>
                </a:highlight>
                <a:latin typeface="Roboto"/>
                <a:ea typeface="Roboto"/>
                <a:cs typeface="Roboto"/>
                <a:sym typeface="Roboto"/>
              </a:endParaRPr>
            </a:p>
          </p:txBody>
        </p:sp>
        <p:pic>
          <p:nvPicPr>
            <p:cNvPr id="255" name="Google Shape;255;p33" title="man_13353418.png"/>
            <p:cNvPicPr preferRelativeResize="0"/>
            <p:nvPr/>
          </p:nvPicPr>
          <p:blipFill>
            <a:blip r:embed="rId3">
              <a:alphaModFix/>
            </a:blip>
            <a:stretch>
              <a:fillRect/>
            </a:stretch>
          </p:blipFill>
          <p:spPr>
            <a:xfrm>
              <a:off x="1505725" y="3484000"/>
              <a:ext cx="1083601" cy="1083599"/>
            </a:xfrm>
            <a:prstGeom prst="rect">
              <a:avLst/>
            </a:prstGeom>
            <a:noFill/>
            <a:ln>
              <a:noFill/>
            </a:ln>
          </p:spPr>
        </p:pic>
        <p:pic>
          <p:nvPicPr>
            <p:cNvPr id="256" name="Google Shape;256;p33" title="student_1993176.png"/>
            <p:cNvPicPr preferRelativeResize="0"/>
            <p:nvPr/>
          </p:nvPicPr>
          <p:blipFill>
            <a:blip r:embed="rId4">
              <a:alphaModFix/>
            </a:blip>
            <a:stretch>
              <a:fillRect/>
            </a:stretch>
          </p:blipFill>
          <p:spPr>
            <a:xfrm>
              <a:off x="2485675" y="1774350"/>
              <a:ext cx="1163400" cy="1163400"/>
            </a:xfrm>
            <a:prstGeom prst="rect">
              <a:avLst/>
            </a:prstGeom>
            <a:noFill/>
            <a:ln>
              <a:noFill/>
            </a:ln>
          </p:spPr>
        </p:pic>
        <p:pic>
          <p:nvPicPr>
            <p:cNvPr id="257" name="Google Shape;257;p33" title="teen_7013630.png"/>
            <p:cNvPicPr preferRelativeResize="0"/>
            <p:nvPr/>
          </p:nvPicPr>
          <p:blipFill>
            <a:blip r:embed="rId5">
              <a:alphaModFix/>
            </a:blip>
            <a:stretch>
              <a:fillRect/>
            </a:stretch>
          </p:blipFill>
          <p:spPr>
            <a:xfrm>
              <a:off x="488425" y="1709103"/>
              <a:ext cx="1083601" cy="1083601"/>
            </a:xfrm>
            <a:prstGeom prst="rect">
              <a:avLst/>
            </a:prstGeom>
            <a:noFill/>
            <a:ln>
              <a:noFill/>
            </a:ln>
          </p:spPr>
        </p:pic>
      </p:grpSp>
      <p:pic>
        <p:nvPicPr>
          <p:cNvPr id="258" name="Google Shape;258;p33" title="student_17738862.png"/>
          <p:cNvPicPr preferRelativeResize="0"/>
          <p:nvPr/>
        </p:nvPicPr>
        <p:blipFill>
          <a:blip r:embed="rId6">
            <a:alphaModFix/>
          </a:blip>
          <a:stretch>
            <a:fillRect/>
          </a:stretch>
        </p:blipFill>
        <p:spPr>
          <a:xfrm>
            <a:off x="311700" y="2877725"/>
            <a:ext cx="837600" cy="837600"/>
          </a:xfrm>
          <a:prstGeom prst="rect">
            <a:avLst/>
          </a:prstGeom>
          <a:noFill/>
          <a:ln>
            <a:noFill/>
          </a:ln>
        </p:spPr>
      </p:pic>
      <p:pic>
        <p:nvPicPr>
          <p:cNvPr id="259" name="Google Shape;259;p33" title="girl_3371863.png"/>
          <p:cNvPicPr preferRelativeResize="0"/>
          <p:nvPr/>
        </p:nvPicPr>
        <p:blipFill>
          <a:blip r:embed="rId7">
            <a:alphaModFix/>
          </a:blip>
          <a:stretch>
            <a:fillRect/>
          </a:stretch>
        </p:blipFill>
        <p:spPr>
          <a:xfrm>
            <a:off x="1843325" y="2877725"/>
            <a:ext cx="837600" cy="837600"/>
          </a:xfrm>
          <a:prstGeom prst="rect">
            <a:avLst/>
          </a:prstGeom>
          <a:noFill/>
          <a:ln>
            <a:noFill/>
          </a:ln>
        </p:spPr>
      </p:pic>
      <p:pic>
        <p:nvPicPr>
          <p:cNvPr id="260" name="Google Shape;260;p33" title="Screenshot (390).png"/>
          <p:cNvPicPr preferRelativeResize="0"/>
          <p:nvPr/>
        </p:nvPicPr>
        <p:blipFill rotWithShape="1">
          <a:blip r:embed="rId8">
            <a:alphaModFix/>
          </a:blip>
          <a:srcRect b="17122" l="48107" r="5839" t="43368"/>
          <a:stretch/>
        </p:blipFill>
        <p:spPr>
          <a:xfrm>
            <a:off x="627550" y="899837"/>
            <a:ext cx="3685775" cy="1777774"/>
          </a:xfrm>
          <a:prstGeom prst="rect">
            <a:avLst/>
          </a:prstGeom>
          <a:noFill/>
          <a:ln>
            <a:noFill/>
          </a:ln>
        </p:spPr>
      </p:pic>
      <p:pic>
        <p:nvPicPr>
          <p:cNvPr id="261" name="Google Shape;261;p33" title="Screenshot (391).png"/>
          <p:cNvPicPr preferRelativeResize="0"/>
          <p:nvPr/>
        </p:nvPicPr>
        <p:blipFill rotWithShape="1">
          <a:blip r:embed="rId9">
            <a:alphaModFix/>
          </a:blip>
          <a:srcRect b="26211" l="48109" r="5563" t="28743"/>
          <a:stretch/>
        </p:blipFill>
        <p:spPr>
          <a:xfrm>
            <a:off x="5263825" y="277625"/>
            <a:ext cx="3423852" cy="1871725"/>
          </a:xfrm>
          <a:prstGeom prst="rect">
            <a:avLst/>
          </a:prstGeom>
          <a:noFill/>
          <a:ln>
            <a:noFill/>
          </a:ln>
        </p:spPr>
      </p:pic>
      <p:sp>
        <p:nvSpPr>
          <p:cNvPr id="262" name="Google Shape;262;p33"/>
          <p:cNvSpPr/>
          <p:nvPr/>
        </p:nvSpPr>
        <p:spPr>
          <a:xfrm>
            <a:off x="6107425" y="2654050"/>
            <a:ext cx="1982400" cy="1035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63" name="Google Shape;263;p33" title="man_13353418.png"/>
          <p:cNvPicPr preferRelativeResize="0"/>
          <p:nvPr/>
        </p:nvPicPr>
        <p:blipFill>
          <a:blip r:embed="rId3">
            <a:alphaModFix/>
          </a:blip>
          <a:stretch>
            <a:fillRect/>
          </a:stretch>
        </p:blipFill>
        <p:spPr>
          <a:xfrm>
            <a:off x="7497122" y="2644534"/>
            <a:ext cx="1040175" cy="863590"/>
          </a:xfrm>
          <a:prstGeom prst="rect">
            <a:avLst/>
          </a:prstGeom>
          <a:noFill/>
          <a:ln>
            <a:noFill/>
          </a:ln>
        </p:spPr>
      </p:pic>
      <p:pic>
        <p:nvPicPr>
          <p:cNvPr id="264" name="Google Shape;264;p33" title="computer_16008822.png"/>
          <p:cNvPicPr preferRelativeResize="0"/>
          <p:nvPr/>
        </p:nvPicPr>
        <p:blipFill>
          <a:blip r:embed="rId10">
            <a:alphaModFix/>
          </a:blip>
          <a:stretch>
            <a:fillRect/>
          </a:stretch>
        </p:blipFill>
        <p:spPr>
          <a:xfrm>
            <a:off x="5473444" y="2530650"/>
            <a:ext cx="1247306" cy="1035599"/>
          </a:xfrm>
          <a:prstGeom prst="rect">
            <a:avLst/>
          </a:prstGeom>
          <a:noFill/>
          <a:ln>
            <a:noFill/>
          </a:ln>
        </p:spPr>
      </p:pic>
      <p:pic>
        <p:nvPicPr>
          <p:cNvPr id="265" name="Google Shape;265;p33" title="Screenshot (392).png"/>
          <p:cNvPicPr preferRelativeResize="0"/>
          <p:nvPr/>
        </p:nvPicPr>
        <p:blipFill rotWithShape="1">
          <a:blip r:embed="rId11">
            <a:alphaModFix/>
          </a:blip>
          <a:srcRect b="12384" l="50002" r="7070" t="65796"/>
          <a:stretch/>
        </p:blipFill>
        <p:spPr>
          <a:xfrm>
            <a:off x="5135975" y="3947550"/>
            <a:ext cx="3925300" cy="1121700"/>
          </a:xfrm>
          <a:prstGeom prst="rect">
            <a:avLst/>
          </a:prstGeom>
          <a:noFill/>
          <a:ln>
            <a:noFill/>
          </a:ln>
        </p:spPr>
      </p:pic>
      <p:sp>
        <p:nvSpPr>
          <p:cNvPr id="266" name="Google Shape;266;p33"/>
          <p:cNvSpPr/>
          <p:nvPr/>
        </p:nvSpPr>
        <p:spPr>
          <a:xfrm rot="-2335684">
            <a:off x="2560378" y="3847873"/>
            <a:ext cx="970646" cy="131188"/>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67" name="Google Shape;267;p33"/>
          <p:cNvGrpSpPr/>
          <p:nvPr/>
        </p:nvGrpSpPr>
        <p:grpSpPr>
          <a:xfrm>
            <a:off x="3500796" y="2824570"/>
            <a:ext cx="1040109" cy="694545"/>
            <a:chOff x="4893549" y="1017800"/>
            <a:chExt cx="1572350" cy="1017201"/>
          </a:xfrm>
        </p:grpSpPr>
        <p:pic>
          <p:nvPicPr>
            <p:cNvPr id="268" name="Google Shape;268;p33" title="business-evaluation_15710646.png"/>
            <p:cNvPicPr preferRelativeResize="0"/>
            <p:nvPr/>
          </p:nvPicPr>
          <p:blipFill>
            <a:blip r:embed="rId12">
              <a:alphaModFix/>
            </a:blip>
            <a:stretch>
              <a:fillRect/>
            </a:stretch>
          </p:blipFill>
          <p:spPr>
            <a:xfrm>
              <a:off x="5741125" y="1310225"/>
              <a:ext cx="724774" cy="724774"/>
            </a:xfrm>
            <a:prstGeom prst="rect">
              <a:avLst/>
            </a:prstGeom>
            <a:noFill/>
            <a:ln>
              <a:noFill/>
            </a:ln>
          </p:spPr>
        </p:pic>
        <p:pic>
          <p:nvPicPr>
            <p:cNvPr id="269" name="Google Shape;269;p33" title="computer_16008822.png"/>
            <p:cNvPicPr preferRelativeResize="0"/>
            <p:nvPr/>
          </p:nvPicPr>
          <p:blipFill>
            <a:blip r:embed="rId10">
              <a:alphaModFix/>
            </a:blip>
            <a:stretch>
              <a:fillRect/>
            </a:stretch>
          </p:blipFill>
          <p:spPr>
            <a:xfrm>
              <a:off x="4893549" y="1017800"/>
              <a:ext cx="1017201" cy="1017201"/>
            </a:xfrm>
            <a:prstGeom prst="rect">
              <a:avLst/>
            </a:prstGeom>
            <a:noFill/>
            <a:ln>
              <a:noFill/>
            </a:ln>
          </p:spPr>
        </p:pic>
      </p:grpSp>
      <p:sp>
        <p:nvSpPr>
          <p:cNvPr id="270" name="Google Shape;270;p33"/>
          <p:cNvSpPr/>
          <p:nvPr/>
        </p:nvSpPr>
        <p:spPr>
          <a:xfrm rot="-10796364">
            <a:off x="2216425" y="4787550"/>
            <a:ext cx="1418101" cy="113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71" name="Google Shape;271;p33" title="man_13353418.png"/>
          <p:cNvPicPr preferRelativeResize="0"/>
          <p:nvPr/>
        </p:nvPicPr>
        <p:blipFill>
          <a:blip r:embed="rId3">
            <a:alphaModFix/>
          </a:blip>
          <a:stretch>
            <a:fillRect/>
          </a:stretch>
        </p:blipFill>
        <p:spPr>
          <a:xfrm>
            <a:off x="3673574" y="4241325"/>
            <a:ext cx="694550" cy="694550"/>
          </a:xfrm>
          <a:prstGeom prst="rect">
            <a:avLst/>
          </a:prstGeom>
          <a:noFill/>
          <a:ln>
            <a:noFill/>
          </a:ln>
        </p:spPr>
      </p:pic>
      <p:pic>
        <p:nvPicPr>
          <p:cNvPr id="272" name="Google Shape;272;p33" title="clipboard_1600145.png"/>
          <p:cNvPicPr preferRelativeResize="0"/>
          <p:nvPr/>
        </p:nvPicPr>
        <p:blipFill>
          <a:blip r:embed="rId13">
            <a:alphaModFix/>
          </a:blip>
          <a:stretch>
            <a:fillRect/>
          </a:stretch>
        </p:blipFill>
        <p:spPr>
          <a:xfrm>
            <a:off x="4313316" y="4418504"/>
            <a:ext cx="517375" cy="517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ctrTitle"/>
          </p:nvPr>
        </p:nvSpPr>
        <p:spPr>
          <a:xfrm>
            <a:off x="598100" y="1732947"/>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Analysis &amp; Findings</a:t>
            </a:r>
            <a:endParaRPr/>
          </a:p>
        </p:txBody>
      </p:sp>
      <p:sp>
        <p:nvSpPr>
          <p:cNvPr id="278" name="Google Shape;278;p3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a:t>
            </a:r>
            <a:endParaRPr/>
          </a:p>
        </p:txBody>
      </p:sp>
      <p:pic>
        <p:nvPicPr>
          <p:cNvPr id="284" name="Google Shape;284;p35" title="business-evaluation_15710646.png"/>
          <p:cNvPicPr preferRelativeResize="0"/>
          <p:nvPr/>
        </p:nvPicPr>
        <p:blipFill>
          <a:blip r:embed="rId3">
            <a:alphaModFix/>
          </a:blip>
          <a:stretch>
            <a:fillRect/>
          </a:stretch>
        </p:blipFill>
        <p:spPr>
          <a:xfrm>
            <a:off x="1398875" y="1591662"/>
            <a:ext cx="534175" cy="534175"/>
          </a:xfrm>
          <a:prstGeom prst="rect">
            <a:avLst/>
          </a:prstGeom>
          <a:noFill/>
          <a:ln>
            <a:noFill/>
          </a:ln>
        </p:spPr>
      </p:pic>
      <p:pic>
        <p:nvPicPr>
          <p:cNvPr id="285" name="Google Shape;285;p35" title="clipboard_1600145.png"/>
          <p:cNvPicPr preferRelativeResize="0"/>
          <p:nvPr/>
        </p:nvPicPr>
        <p:blipFill>
          <a:blip r:embed="rId4">
            <a:alphaModFix/>
          </a:blip>
          <a:stretch>
            <a:fillRect/>
          </a:stretch>
        </p:blipFill>
        <p:spPr>
          <a:xfrm>
            <a:off x="1398875" y="2445663"/>
            <a:ext cx="534175" cy="534175"/>
          </a:xfrm>
          <a:prstGeom prst="rect">
            <a:avLst/>
          </a:prstGeom>
          <a:noFill/>
          <a:ln>
            <a:noFill/>
          </a:ln>
        </p:spPr>
      </p:pic>
      <p:sp>
        <p:nvSpPr>
          <p:cNvPr id="286" name="Google Shape;286;p35"/>
          <p:cNvSpPr/>
          <p:nvPr/>
        </p:nvSpPr>
        <p:spPr>
          <a:xfrm>
            <a:off x="630122" y="2162630"/>
            <a:ext cx="361500" cy="361500"/>
          </a:xfrm>
          <a:prstGeom prst="ellipse">
            <a:avLst/>
          </a:prstGeom>
          <a:noFill/>
          <a:ln cap="flat" cmpd="sng" w="19050">
            <a:solidFill>
              <a:srgbClr val="282929"/>
            </a:solidFill>
            <a:prstDash val="solid"/>
            <a:round/>
            <a:headEnd len="sm" w="sm" type="none"/>
            <a:tailEnd len="sm" w="sm" type="none"/>
          </a:ln>
        </p:spPr>
        <p:txBody>
          <a:bodyPr anchorCtr="0" anchor="ctr" bIns="0" lIns="45700" spcFirstLastPara="1" rIns="0" wrap="square" tIns="0">
            <a:noAutofit/>
          </a:bodyPr>
          <a:lstStyle/>
          <a:p>
            <a:pPr indent="0" lvl="0" marL="0" rtl="0" algn="ctr">
              <a:lnSpc>
                <a:spcPct val="90000"/>
              </a:lnSpc>
              <a:spcBef>
                <a:spcPts val="0"/>
              </a:spcBef>
              <a:spcAft>
                <a:spcPts val="0"/>
              </a:spcAft>
              <a:buNone/>
            </a:pPr>
            <a:r>
              <a:rPr lang="en">
                <a:solidFill>
                  <a:srgbClr val="282929"/>
                </a:solidFill>
                <a:latin typeface="Roboto Condensed"/>
                <a:ea typeface="Roboto Condensed"/>
                <a:cs typeface="Roboto Condensed"/>
                <a:sym typeface="Roboto Condensed"/>
              </a:rPr>
              <a:t>01</a:t>
            </a:r>
            <a:endParaRPr>
              <a:solidFill>
                <a:srgbClr val="282929"/>
              </a:solidFill>
              <a:latin typeface="Roboto Condensed"/>
              <a:ea typeface="Roboto Condensed"/>
              <a:cs typeface="Roboto Condensed"/>
              <a:sym typeface="Roboto Condensed"/>
            </a:endParaRPr>
          </a:p>
        </p:txBody>
      </p:sp>
      <p:sp>
        <p:nvSpPr>
          <p:cNvPr id="287" name="Google Shape;287;p35"/>
          <p:cNvSpPr/>
          <p:nvPr/>
        </p:nvSpPr>
        <p:spPr>
          <a:xfrm>
            <a:off x="630135" y="4147496"/>
            <a:ext cx="361500" cy="361500"/>
          </a:xfrm>
          <a:prstGeom prst="ellipse">
            <a:avLst/>
          </a:prstGeom>
          <a:noFill/>
          <a:ln cap="flat" cmpd="sng" w="19050">
            <a:solidFill>
              <a:srgbClr val="282929"/>
            </a:solidFill>
            <a:prstDash val="solid"/>
            <a:round/>
            <a:headEnd len="sm" w="sm" type="none"/>
            <a:tailEnd len="sm" w="sm" type="none"/>
          </a:ln>
        </p:spPr>
        <p:txBody>
          <a:bodyPr anchorCtr="0" anchor="ctr" bIns="0" lIns="45700" spcFirstLastPara="1" rIns="0" wrap="square" tIns="0">
            <a:noAutofit/>
          </a:bodyPr>
          <a:lstStyle/>
          <a:p>
            <a:pPr indent="0" lvl="0" marL="0" rtl="0" algn="ctr">
              <a:lnSpc>
                <a:spcPct val="90000"/>
              </a:lnSpc>
              <a:spcBef>
                <a:spcPts val="0"/>
              </a:spcBef>
              <a:spcAft>
                <a:spcPts val="0"/>
              </a:spcAft>
              <a:buNone/>
            </a:pPr>
            <a:r>
              <a:rPr lang="en">
                <a:solidFill>
                  <a:srgbClr val="282929"/>
                </a:solidFill>
                <a:latin typeface="Roboto Condensed"/>
                <a:ea typeface="Roboto Condensed"/>
                <a:cs typeface="Roboto Condensed"/>
                <a:sym typeface="Roboto Condensed"/>
              </a:rPr>
              <a:t>02</a:t>
            </a:r>
            <a:endParaRPr>
              <a:solidFill>
                <a:srgbClr val="282929"/>
              </a:solidFill>
              <a:latin typeface="Roboto Condensed"/>
              <a:ea typeface="Roboto Condensed"/>
              <a:cs typeface="Roboto Condensed"/>
              <a:sym typeface="Roboto Condensed"/>
            </a:endParaRPr>
          </a:p>
        </p:txBody>
      </p:sp>
      <p:grpSp>
        <p:nvGrpSpPr>
          <p:cNvPr id="288" name="Google Shape;288;p35"/>
          <p:cNvGrpSpPr/>
          <p:nvPr/>
        </p:nvGrpSpPr>
        <p:grpSpPr>
          <a:xfrm>
            <a:off x="1398900" y="4024351"/>
            <a:ext cx="534132" cy="607794"/>
            <a:chOff x="1581725" y="3998000"/>
            <a:chExt cx="910400" cy="919925"/>
          </a:xfrm>
        </p:grpSpPr>
        <p:pic>
          <p:nvPicPr>
            <p:cNvPr id="289" name="Google Shape;289;p35" title="file_2521903.png"/>
            <p:cNvPicPr preferRelativeResize="0"/>
            <p:nvPr/>
          </p:nvPicPr>
          <p:blipFill>
            <a:blip r:embed="rId5">
              <a:alphaModFix/>
            </a:blip>
            <a:stretch>
              <a:fillRect/>
            </a:stretch>
          </p:blipFill>
          <p:spPr>
            <a:xfrm>
              <a:off x="1712075" y="3998000"/>
              <a:ext cx="780050" cy="780050"/>
            </a:xfrm>
            <a:prstGeom prst="rect">
              <a:avLst/>
            </a:prstGeom>
            <a:noFill/>
            <a:ln>
              <a:noFill/>
            </a:ln>
          </p:spPr>
        </p:pic>
        <p:pic>
          <p:nvPicPr>
            <p:cNvPr id="290" name="Google Shape;290;p35" title="file_2521903.png"/>
            <p:cNvPicPr preferRelativeResize="0"/>
            <p:nvPr/>
          </p:nvPicPr>
          <p:blipFill>
            <a:blip r:embed="rId5">
              <a:alphaModFix/>
            </a:blip>
            <a:stretch>
              <a:fillRect/>
            </a:stretch>
          </p:blipFill>
          <p:spPr>
            <a:xfrm>
              <a:off x="1581725" y="4137875"/>
              <a:ext cx="780050" cy="780050"/>
            </a:xfrm>
            <a:prstGeom prst="rect">
              <a:avLst/>
            </a:prstGeom>
            <a:noFill/>
            <a:ln>
              <a:noFill/>
            </a:ln>
          </p:spPr>
        </p:pic>
      </p:grpSp>
      <p:sp>
        <p:nvSpPr>
          <p:cNvPr id="291" name="Google Shape;291;p35"/>
          <p:cNvSpPr/>
          <p:nvPr/>
        </p:nvSpPr>
        <p:spPr>
          <a:xfrm>
            <a:off x="2166275" y="1554825"/>
            <a:ext cx="1992600" cy="607800"/>
          </a:xfrm>
          <a:prstGeom prst="snip1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Self Report data</a:t>
            </a:r>
            <a:br>
              <a:rPr lang="en">
                <a:latin typeface="Roboto"/>
                <a:ea typeface="Roboto"/>
                <a:cs typeface="Roboto"/>
                <a:sym typeface="Roboto"/>
              </a:rPr>
            </a:br>
            <a:r>
              <a:rPr lang="en">
                <a:latin typeface="Roboto"/>
                <a:ea typeface="Roboto"/>
                <a:cs typeface="Roboto"/>
                <a:sym typeface="Roboto"/>
              </a:rPr>
              <a:t>(Pre + Post)</a:t>
            </a:r>
            <a:endParaRPr>
              <a:latin typeface="Roboto"/>
              <a:ea typeface="Roboto"/>
              <a:cs typeface="Roboto"/>
              <a:sym typeface="Roboto"/>
            </a:endParaRPr>
          </a:p>
        </p:txBody>
      </p:sp>
      <p:sp>
        <p:nvSpPr>
          <p:cNvPr id="292" name="Google Shape;292;p35"/>
          <p:cNvSpPr/>
          <p:nvPr/>
        </p:nvSpPr>
        <p:spPr>
          <a:xfrm>
            <a:off x="2166275" y="4024338"/>
            <a:ext cx="1992600" cy="607800"/>
          </a:xfrm>
          <a:prstGeom prst="snip1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Semi-Structured Interview data</a:t>
            </a:r>
            <a:endParaRPr>
              <a:latin typeface="Roboto"/>
              <a:ea typeface="Roboto"/>
              <a:cs typeface="Roboto"/>
              <a:sym typeface="Roboto"/>
            </a:endParaRPr>
          </a:p>
        </p:txBody>
      </p:sp>
      <p:sp>
        <p:nvSpPr>
          <p:cNvPr id="293" name="Google Shape;293;p35"/>
          <p:cNvSpPr/>
          <p:nvPr/>
        </p:nvSpPr>
        <p:spPr>
          <a:xfrm>
            <a:off x="2140175" y="2408850"/>
            <a:ext cx="2044800" cy="607800"/>
          </a:xfrm>
          <a:prstGeom prst="snip1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Rubric Data</a:t>
            </a:r>
            <a:br>
              <a:rPr lang="en">
                <a:latin typeface="Roboto"/>
                <a:ea typeface="Roboto"/>
                <a:cs typeface="Roboto"/>
                <a:sym typeface="Roboto"/>
              </a:rPr>
            </a:br>
            <a:r>
              <a:rPr lang="en">
                <a:latin typeface="Roboto"/>
                <a:ea typeface="Roboto"/>
                <a:cs typeface="Roboto"/>
                <a:sym typeface="Roboto"/>
              </a:rPr>
              <a:t>(Pre + Post)</a:t>
            </a:r>
            <a:endParaRPr>
              <a:latin typeface="Roboto"/>
              <a:ea typeface="Roboto"/>
              <a:cs typeface="Roboto"/>
              <a:sym typeface="Roboto"/>
            </a:endParaRPr>
          </a:p>
        </p:txBody>
      </p:sp>
      <p:sp>
        <p:nvSpPr>
          <p:cNvPr id="294" name="Google Shape;294;p35"/>
          <p:cNvSpPr/>
          <p:nvPr/>
        </p:nvSpPr>
        <p:spPr>
          <a:xfrm>
            <a:off x="6329100" y="3844650"/>
            <a:ext cx="2256000" cy="4260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Qualitative</a:t>
            </a:r>
            <a:r>
              <a:rPr lang="en">
                <a:latin typeface="Roboto"/>
                <a:ea typeface="Roboto"/>
                <a:cs typeface="Roboto"/>
                <a:sym typeface="Roboto"/>
              </a:rPr>
              <a:t> Analysis</a:t>
            </a:r>
            <a:endParaRPr>
              <a:latin typeface="Roboto"/>
              <a:ea typeface="Roboto"/>
              <a:cs typeface="Roboto"/>
              <a:sym typeface="Roboto"/>
            </a:endParaRPr>
          </a:p>
        </p:txBody>
      </p:sp>
      <p:sp>
        <p:nvSpPr>
          <p:cNvPr id="295" name="Google Shape;295;p35"/>
          <p:cNvSpPr/>
          <p:nvPr/>
        </p:nvSpPr>
        <p:spPr>
          <a:xfrm>
            <a:off x="6180450" y="4632150"/>
            <a:ext cx="2553300" cy="426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Thematic Analysis</a:t>
            </a:r>
            <a:endParaRPr>
              <a:latin typeface="Roboto"/>
              <a:ea typeface="Roboto"/>
              <a:cs typeface="Roboto"/>
              <a:sym typeface="Roboto"/>
            </a:endParaRPr>
          </a:p>
        </p:txBody>
      </p:sp>
      <p:grpSp>
        <p:nvGrpSpPr>
          <p:cNvPr id="296" name="Google Shape;296;p35"/>
          <p:cNvGrpSpPr/>
          <p:nvPr/>
        </p:nvGrpSpPr>
        <p:grpSpPr>
          <a:xfrm>
            <a:off x="6031800" y="1412400"/>
            <a:ext cx="2553300" cy="1861950"/>
            <a:chOff x="6092725" y="1541550"/>
            <a:chExt cx="2553300" cy="1861950"/>
          </a:xfrm>
        </p:grpSpPr>
        <p:sp>
          <p:nvSpPr>
            <p:cNvPr id="297" name="Google Shape;297;p35"/>
            <p:cNvSpPr/>
            <p:nvPr/>
          </p:nvSpPr>
          <p:spPr>
            <a:xfrm>
              <a:off x="6241375" y="1541550"/>
              <a:ext cx="2256000" cy="4260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Quantitative Analysis</a:t>
              </a:r>
              <a:endParaRPr>
                <a:latin typeface="Roboto"/>
                <a:ea typeface="Roboto"/>
                <a:cs typeface="Roboto"/>
                <a:sym typeface="Roboto"/>
              </a:endParaRPr>
            </a:p>
          </p:txBody>
        </p:sp>
        <p:sp>
          <p:nvSpPr>
            <p:cNvPr id="298" name="Google Shape;298;p35"/>
            <p:cNvSpPr/>
            <p:nvPr/>
          </p:nvSpPr>
          <p:spPr>
            <a:xfrm>
              <a:off x="6092725" y="2408700"/>
              <a:ext cx="2553300" cy="9948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Data Preparation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Descriptive Analysis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Inferential Analysis</a:t>
              </a:r>
              <a:endParaRPr>
                <a:latin typeface="Roboto"/>
                <a:ea typeface="Roboto"/>
                <a:cs typeface="Roboto"/>
                <a:sym typeface="Roboto"/>
              </a:endParaRPr>
            </a:p>
          </p:txBody>
        </p:sp>
        <p:cxnSp>
          <p:nvCxnSpPr>
            <p:cNvPr id="299" name="Google Shape;299;p35"/>
            <p:cNvCxnSpPr>
              <a:stCxn id="297" idx="2"/>
              <a:endCxn id="298" idx="0"/>
            </p:cNvCxnSpPr>
            <p:nvPr/>
          </p:nvCxnSpPr>
          <p:spPr>
            <a:xfrm>
              <a:off x="7369375" y="1967550"/>
              <a:ext cx="0" cy="441300"/>
            </a:xfrm>
            <a:prstGeom prst="straightConnector1">
              <a:avLst/>
            </a:prstGeom>
            <a:noFill/>
            <a:ln cap="flat" cmpd="sng" w="19050">
              <a:solidFill>
                <a:schemeClr val="dk2"/>
              </a:solidFill>
              <a:prstDash val="solid"/>
              <a:round/>
              <a:headEnd len="med" w="med" type="none"/>
              <a:tailEnd len="med" w="med" type="none"/>
            </a:ln>
          </p:spPr>
        </p:cxnSp>
      </p:grpSp>
      <p:cxnSp>
        <p:nvCxnSpPr>
          <p:cNvPr id="300" name="Google Shape;300;p35"/>
          <p:cNvCxnSpPr>
            <a:stCxn id="294" idx="2"/>
            <a:endCxn id="295" idx="0"/>
          </p:cNvCxnSpPr>
          <p:nvPr/>
        </p:nvCxnSpPr>
        <p:spPr>
          <a:xfrm>
            <a:off x="7457100" y="4270650"/>
            <a:ext cx="0" cy="36150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35"/>
          <p:cNvSpPr/>
          <p:nvPr/>
        </p:nvSpPr>
        <p:spPr>
          <a:xfrm>
            <a:off x="4712375" y="2162625"/>
            <a:ext cx="939900" cy="426000"/>
          </a:xfrm>
          <a:prstGeom prst="rightArrow">
            <a:avLst>
              <a:gd fmla="val 50000" name="adj1"/>
              <a:gd fmla="val 5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2" name="Google Shape;302;p35"/>
          <p:cNvSpPr/>
          <p:nvPr/>
        </p:nvSpPr>
        <p:spPr>
          <a:xfrm>
            <a:off x="4712375" y="4147500"/>
            <a:ext cx="939900" cy="426000"/>
          </a:xfrm>
          <a:prstGeom prst="rightArrow">
            <a:avLst>
              <a:gd fmla="val 50000" name="adj1"/>
              <a:gd fmla="val 5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311700" y="184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rPr>
              <a:t>Descriptive Analysis - </a:t>
            </a:r>
            <a:r>
              <a:rPr lang="en">
                <a:solidFill>
                  <a:srgbClr val="000000"/>
                </a:solidFill>
              </a:rPr>
              <a:t>Self report</a:t>
            </a:r>
            <a:endParaRPr>
              <a:solidFill>
                <a:srgbClr val="000000"/>
              </a:solidFill>
            </a:endParaRPr>
          </a:p>
        </p:txBody>
      </p:sp>
      <p:pic>
        <p:nvPicPr>
          <p:cNvPr id="308" name="Google Shape;308;p36" title="Self Report - Bar Chart.png"/>
          <p:cNvPicPr preferRelativeResize="0"/>
          <p:nvPr/>
        </p:nvPicPr>
        <p:blipFill>
          <a:blip r:embed="rId3">
            <a:alphaModFix/>
          </a:blip>
          <a:stretch>
            <a:fillRect/>
          </a:stretch>
        </p:blipFill>
        <p:spPr>
          <a:xfrm>
            <a:off x="0" y="920200"/>
            <a:ext cx="4963026" cy="2940425"/>
          </a:xfrm>
          <a:prstGeom prst="rect">
            <a:avLst/>
          </a:prstGeom>
          <a:noFill/>
          <a:ln>
            <a:noFill/>
          </a:ln>
        </p:spPr>
      </p:pic>
      <p:pic>
        <p:nvPicPr>
          <p:cNvPr id="309" name="Google Shape;309;p36" title="Screenshot (339).png"/>
          <p:cNvPicPr preferRelativeResize="0"/>
          <p:nvPr/>
        </p:nvPicPr>
        <p:blipFill>
          <a:blip r:embed="rId4">
            <a:alphaModFix/>
          </a:blip>
          <a:stretch>
            <a:fillRect/>
          </a:stretch>
        </p:blipFill>
        <p:spPr>
          <a:xfrm>
            <a:off x="5078575" y="2041225"/>
            <a:ext cx="3828051" cy="2136725"/>
          </a:xfrm>
          <a:prstGeom prst="rect">
            <a:avLst/>
          </a:prstGeom>
          <a:noFill/>
          <a:ln>
            <a:noFill/>
          </a:ln>
        </p:spPr>
      </p:pic>
      <p:pic>
        <p:nvPicPr>
          <p:cNvPr id="310" name="Google Shape;310;p36" title="Screenshot (406).png"/>
          <p:cNvPicPr preferRelativeResize="0"/>
          <p:nvPr/>
        </p:nvPicPr>
        <p:blipFill rotWithShape="1">
          <a:blip r:embed="rId5">
            <a:alphaModFix/>
          </a:blip>
          <a:srcRect b="64919" l="19602" r="20777" t="16065"/>
          <a:stretch/>
        </p:blipFill>
        <p:spPr>
          <a:xfrm>
            <a:off x="369738" y="3712400"/>
            <a:ext cx="4048100" cy="725850"/>
          </a:xfrm>
          <a:prstGeom prst="rect">
            <a:avLst/>
          </a:prstGeom>
          <a:noFill/>
          <a:ln>
            <a:noFill/>
          </a:ln>
        </p:spPr>
      </p:pic>
      <p:pic>
        <p:nvPicPr>
          <p:cNvPr id="311" name="Google Shape;311;p36" title="Screenshot (406).png"/>
          <p:cNvPicPr preferRelativeResize="0"/>
          <p:nvPr/>
        </p:nvPicPr>
        <p:blipFill rotWithShape="1">
          <a:blip r:embed="rId5">
            <a:alphaModFix/>
          </a:blip>
          <a:srcRect b="47855" l="20144" r="21056" t="35810"/>
          <a:stretch/>
        </p:blipFill>
        <p:spPr>
          <a:xfrm>
            <a:off x="1366100" y="4438250"/>
            <a:ext cx="3891645" cy="607799"/>
          </a:xfrm>
          <a:prstGeom prst="rect">
            <a:avLst/>
          </a:prstGeom>
          <a:noFill/>
          <a:ln>
            <a:noFill/>
          </a:ln>
        </p:spPr>
      </p:pic>
      <p:pic>
        <p:nvPicPr>
          <p:cNvPr id="312" name="Google Shape;312;p36" title="Screenshot (406).png"/>
          <p:cNvPicPr preferRelativeResize="0"/>
          <p:nvPr/>
        </p:nvPicPr>
        <p:blipFill rotWithShape="1">
          <a:blip r:embed="rId5">
            <a:alphaModFix/>
          </a:blip>
          <a:srcRect b="29571" l="19466" r="20226" t="52632"/>
          <a:stretch/>
        </p:blipFill>
        <p:spPr>
          <a:xfrm>
            <a:off x="5078575" y="1233534"/>
            <a:ext cx="3828051" cy="635117"/>
          </a:xfrm>
          <a:prstGeom prst="rect">
            <a:avLst/>
          </a:prstGeom>
          <a:noFill/>
          <a:ln>
            <a:noFill/>
          </a:ln>
        </p:spPr>
      </p:pic>
      <p:pic>
        <p:nvPicPr>
          <p:cNvPr id="313" name="Google Shape;313;p36" title="Screenshot (406).png"/>
          <p:cNvPicPr preferRelativeResize="0"/>
          <p:nvPr/>
        </p:nvPicPr>
        <p:blipFill rotWithShape="1">
          <a:blip r:embed="rId5">
            <a:alphaModFix/>
          </a:blip>
          <a:srcRect b="10311" l="19872" r="20504" t="70673"/>
          <a:stretch/>
        </p:blipFill>
        <p:spPr>
          <a:xfrm>
            <a:off x="5078575" y="4236125"/>
            <a:ext cx="4048069" cy="725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311700" y="1969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rPr>
              <a:t>Descriptive Analysis</a:t>
            </a:r>
            <a:r>
              <a:rPr lang="en">
                <a:solidFill>
                  <a:srgbClr val="000000"/>
                </a:solidFill>
              </a:rPr>
              <a:t> - Assessment Rubric</a:t>
            </a:r>
            <a:endParaRPr>
              <a:solidFill>
                <a:srgbClr val="000000"/>
              </a:solidFill>
            </a:endParaRPr>
          </a:p>
        </p:txBody>
      </p:sp>
      <p:pic>
        <p:nvPicPr>
          <p:cNvPr id="319" name="Google Shape;319;p37" title="Self Report - Bar Chart.png"/>
          <p:cNvPicPr preferRelativeResize="0"/>
          <p:nvPr/>
        </p:nvPicPr>
        <p:blipFill>
          <a:blip r:embed="rId3">
            <a:alphaModFix/>
          </a:blip>
          <a:stretch>
            <a:fillRect/>
          </a:stretch>
        </p:blipFill>
        <p:spPr>
          <a:xfrm>
            <a:off x="125325" y="1472750"/>
            <a:ext cx="4963026" cy="2940425"/>
          </a:xfrm>
          <a:prstGeom prst="rect">
            <a:avLst/>
          </a:prstGeom>
          <a:noFill/>
          <a:ln>
            <a:noFill/>
          </a:ln>
        </p:spPr>
      </p:pic>
      <p:pic>
        <p:nvPicPr>
          <p:cNvPr id="320" name="Google Shape;320;p37" title="Rubric - Bar Chart.png"/>
          <p:cNvPicPr preferRelativeResize="0"/>
          <p:nvPr/>
        </p:nvPicPr>
        <p:blipFill>
          <a:blip r:embed="rId4">
            <a:alphaModFix/>
          </a:blip>
          <a:stretch>
            <a:fillRect/>
          </a:stretch>
        </p:blipFill>
        <p:spPr>
          <a:xfrm>
            <a:off x="125325" y="1585000"/>
            <a:ext cx="4805591" cy="2847151"/>
          </a:xfrm>
          <a:prstGeom prst="rect">
            <a:avLst/>
          </a:prstGeom>
          <a:noFill/>
          <a:ln>
            <a:noFill/>
          </a:ln>
        </p:spPr>
      </p:pic>
      <p:pic>
        <p:nvPicPr>
          <p:cNvPr id="321" name="Google Shape;321;p37" title="Screenshot (340).png"/>
          <p:cNvPicPr preferRelativeResize="0"/>
          <p:nvPr/>
        </p:nvPicPr>
        <p:blipFill>
          <a:blip r:embed="rId5">
            <a:alphaModFix/>
          </a:blip>
          <a:stretch>
            <a:fillRect/>
          </a:stretch>
        </p:blipFill>
        <p:spPr>
          <a:xfrm>
            <a:off x="5297266" y="2059450"/>
            <a:ext cx="3660834" cy="2063951"/>
          </a:xfrm>
          <a:prstGeom prst="rect">
            <a:avLst/>
          </a:prstGeom>
          <a:noFill/>
          <a:ln>
            <a:noFill/>
          </a:ln>
        </p:spPr>
      </p:pic>
      <p:pic>
        <p:nvPicPr>
          <p:cNvPr id="322" name="Google Shape;322;p37" title="Screenshot (407).png"/>
          <p:cNvPicPr preferRelativeResize="0"/>
          <p:nvPr/>
        </p:nvPicPr>
        <p:blipFill rotWithShape="1">
          <a:blip r:embed="rId6">
            <a:alphaModFix/>
          </a:blip>
          <a:srcRect b="65895" l="19738" r="20503" t="15576"/>
          <a:stretch/>
        </p:blipFill>
        <p:spPr>
          <a:xfrm>
            <a:off x="413550" y="892475"/>
            <a:ext cx="3972950" cy="692525"/>
          </a:xfrm>
          <a:prstGeom prst="rect">
            <a:avLst/>
          </a:prstGeom>
          <a:noFill/>
          <a:ln>
            <a:noFill/>
          </a:ln>
        </p:spPr>
      </p:pic>
      <p:pic>
        <p:nvPicPr>
          <p:cNvPr id="323" name="Google Shape;323;p37" title="Screenshot (407).png"/>
          <p:cNvPicPr preferRelativeResize="0"/>
          <p:nvPr/>
        </p:nvPicPr>
        <p:blipFill rotWithShape="1">
          <a:blip r:embed="rId6">
            <a:alphaModFix/>
          </a:blip>
          <a:srcRect b="47853" l="19870" r="20778" t="34594"/>
          <a:stretch/>
        </p:blipFill>
        <p:spPr>
          <a:xfrm>
            <a:off x="524463" y="4323312"/>
            <a:ext cx="4164750" cy="692525"/>
          </a:xfrm>
          <a:prstGeom prst="rect">
            <a:avLst/>
          </a:prstGeom>
          <a:noFill/>
          <a:ln>
            <a:noFill/>
          </a:ln>
        </p:spPr>
      </p:pic>
      <p:pic>
        <p:nvPicPr>
          <p:cNvPr id="324" name="Google Shape;324;p37" title="Screenshot (407).png"/>
          <p:cNvPicPr preferRelativeResize="0"/>
          <p:nvPr/>
        </p:nvPicPr>
        <p:blipFill rotWithShape="1">
          <a:blip r:embed="rId6">
            <a:alphaModFix/>
          </a:blip>
          <a:srcRect b="30302" l="19602" r="20777" t="51901"/>
          <a:stretch/>
        </p:blipFill>
        <p:spPr>
          <a:xfrm>
            <a:off x="5064349" y="1225748"/>
            <a:ext cx="3972950" cy="666728"/>
          </a:xfrm>
          <a:prstGeom prst="rect">
            <a:avLst/>
          </a:prstGeom>
          <a:noFill/>
          <a:ln>
            <a:noFill/>
          </a:ln>
        </p:spPr>
      </p:pic>
      <p:pic>
        <p:nvPicPr>
          <p:cNvPr id="325" name="Google Shape;325;p37" title="Screenshot (407).png"/>
          <p:cNvPicPr preferRelativeResize="0"/>
          <p:nvPr/>
        </p:nvPicPr>
        <p:blipFill rotWithShape="1">
          <a:blip r:embed="rId6">
            <a:alphaModFix/>
          </a:blip>
          <a:srcRect b="5435" l="19872" r="20504" t="70430"/>
          <a:stretch/>
        </p:blipFill>
        <p:spPr>
          <a:xfrm>
            <a:off x="4737450" y="4195645"/>
            <a:ext cx="4164750" cy="9478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3144100" y="134300"/>
            <a:ext cx="3285300" cy="46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rPr>
              <a:t>Inferential </a:t>
            </a:r>
            <a:r>
              <a:rPr b="1" lang="en">
                <a:solidFill>
                  <a:srgbClr val="000000"/>
                </a:solidFill>
              </a:rPr>
              <a:t>Analysis</a:t>
            </a:r>
            <a:endParaRPr b="1">
              <a:solidFill>
                <a:srgbClr val="000000"/>
              </a:solidFill>
            </a:endParaRPr>
          </a:p>
        </p:txBody>
      </p:sp>
      <p:graphicFrame>
        <p:nvGraphicFramePr>
          <p:cNvPr id="331" name="Google Shape;331;p38"/>
          <p:cNvGraphicFramePr/>
          <p:nvPr/>
        </p:nvGraphicFramePr>
        <p:xfrm>
          <a:off x="217000" y="2451825"/>
          <a:ext cx="3000000" cy="3000000"/>
        </p:xfrm>
        <a:graphic>
          <a:graphicData uri="http://schemas.openxmlformats.org/drawingml/2006/table">
            <a:tbl>
              <a:tblPr>
                <a:noFill/>
                <a:tableStyleId>{48D5FBC1-3C1F-442C-9B48-E1A0044FE12F}</a:tableStyleId>
              </a:tblPr>
              <a:tblGrid>
                <a:gridCol w="592125"/>
                <a:gridCol w="745275"/>
                <a:gridCol w="634000"/>
                <a:gridCol w="748250"/>
              </a:tblGrid>
              <a:tr h="251725">
                <a:tc>
                  <a:txBody>
                    <a:bodyPr/>
                    <a:lstStyle/>
                    <a:p>
                      <a:pPr indent="0" lvl="0" marL="0" rtl="0" algn="l">
                        <a:spcBef>
                          <a:spcPts val="0"/>
                        </a:spcBef>
                        <a:spcAft>
                          <a:spcPts val="0"/>
                        </a:spcAft>
                        <a:buNone/>
                      </a:pPr>
                      <a:r>
                        <a:rPr b="1" lang="en" sz="1000"/>
                        <a:t>Variable</a:t>
                      </a:r>
                      <a:endParaRPr b="1" sz="1000"/>
                    </a:p>
                  </a:txBody>
                  <a:tcPr marT="45700" marB="45700" marR="45700" marL="45700"/>
                </a:tc>
                <a:tc>
                  <a:txBody>
                    <a:bodyPr/>
                    <a:lstStyle/>
                    <a:p>
                      <a:pPr indent="0" lvl="0" marL="0" rtl="0" algn="l">
                        <a:spcBef>
                          <a:spcPts val="0"/>
                        </a:spcBef>
                        <a:spcAft>
                          <a:spcPts val="0"/>
                        </a:spcAft>
                        <a:buNone/>
                      </a:pPr>
                      <a:r>
                        <a:rPr b="1" lang="en" sz="1000"/>
                        <a:t>t-statistics</a:t>
                      </a:r>
                      <a:endParaRPr b="1" sz="1000"/>
                    </a:p>
                  </a:txBody>
                  <a:tcPr marT="45700" marB="45700" marR="45700" marL="45700"/>
                </a:tc>
                <a:tc>
                  <a:txBody>
                    <a:bodyPr/>
                    <a:lstStyle/>
                    <a:p>
                      <a:pPr indent="0" lvl="0" marL="0" rtl="0" algn="l">
                        <a:spcBef>
                          <a:spcPts val="0"/>
                        </a:spcBef>
                        <a:spcAft>
                          <a:spcPts val="0"/>
                        </a:spcAft>
                        <a:buNone/>
                      </a:pPr>
                      <a:r>
                        <a:rPr b="1" lang="en" sz="1000"/>
                        <a:t>p-value</a:t>
                      </a:r>
                      <a:endParaRPr b="1" sz="1000"/>
                    </a:p>
                  </a:txBody>
                  <a:tcPr marT="45700" marB="45700" marR="45700" marL="45700"/>
                </a:tc>
                <a:tc>
                  <a:txBody>
                    <a:bodyPr/>
                    <a:lstStyle/>
                    <a:p>
                      <a:pPr indent="0" lvl="0" marL="0" rtl="0" algn="l">
                        <a:spcBef>
                          <a:spcPts val="0"/>
                        </a:spcBef>
                        <a:spcAft>
                          <a:spcPts val="0"/>
                        </a:spcAft>
                        <a:buNone/>
                      </a:pPr>
                      <a:r>
                        <a:rPr b="1" lang="en" sz="1000"/>
                        <a:t>Cohen’s d</a:t>
                      </a:r>
                      <a:endParaRPr b="1" sz="1000"/>
                    </a:p>
                  </a:txBody>
                  <a:tcPr marT="45700" marB="45700" marR="45700" marL="45700"/>
                </a:tc>
              </a:tr>
              <a:tr h="251725">
                <a:tc>
                  <a:txBody>
                    <a:bodyPr/>
                    <a:lstStyle/>
                    <a:p>
                      <a:pPr indent="0" lvl="0" marL="0" rtl="0" algn="ctr">
                        <a:spcBef>
                          <a:spcPts val="0"/>
                        </a:spcBef>
                        <a:spcAft>
                          <a:spcPts val="0"/>
                        </a:spcAft>
                        <a:buNone/>
                      </a:pPr>
                      <a:r>
                        <a:rPr lang="en" sz="1000"/>
                        <a:t>CON-1</a:t>
                      </a:r>
                      <a:endParaRPr sz="1000"/>
                    </a:p>
                  </a:txBody>
                  <a:tcPr marT="45700" marB="45700" marR="45700" marL="45700"/>
                </a:tc>
                <a:tc>
                  <a:txBody>
                    <a:bodyPr/>
                    <a:lstStyle/>
                    <a:p>
                      <a:pPr indent="0" lvl="0" marL="0" rtl="0" algn="ctr">
                        <a:spcBef>
                          <a:spcPts val="0"/>
                        </a:spcBef>
                        <a:spcAft>
                          <a:spcPts val="0"/>
                        </a:spcAft>
                        <a:buNone/>
                      </a:pPr>
                      <a:r>
                        <a:rPr lang="en" sz="1000"/>
                        <a:t>7.50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1.44</a:t>
                      </a:r>
                      <a:endParaRPr sz="1000"/>
                    </a:p>
                  </a:txBody>
                  <a:tcPr marT="45700" marB="45700" marR="45700" marL="45700"/>
                </a:tc>
              </a:tr>
              <a:tr h="251725">
                <a:tc>
                  <a:txBody>
                    <a:bodyPr/>
                    <a:lstStyle/>
                    <a:p>
                      <a:pPr indent="0" lvl="0" marL="0" rtl="0" algn="ctr">
                        <a:spcBef>
                          <a:spcPts val="0"/>
                        </a:spcBef>
                        <a:spcAft>
                          <a:spcPts val="0"/>
                        </a:spcAft>
                        <a:buNone/>
                      </a:pPr>
                      <a:r>
                        <a:rPr lang="en" sz="1000"/>
                        <a:t>CON-2</a:t>
                      </a:r>
                      <a:endParaRPr sz="1000"/>
                    </a:p>
                  </a:txBody>
                  <a:tcPr marT="45700" marB="45700" marR="45700" marL="45700"/>
                </a:tc>
                <a:tc>
                  <a:txBody>
                    <a:bodyPr/>
                    <a:lstStyle/>
                    <a:p>
                      <a:pPr indent="0" lvl="0" marL="0" rtl="0" algn="ctr">
                        <a:spcBef>
                          <a:spcPts val="0"/>
                        </a:spcBef>
                        <a:spcAft>
                          <a:spcPts val="0"/>
                        </a:spcAft>
                        <a:buNone/>
                      </a:pPr>
                      <a:r>
                        <a:rPr lang="en" sz="1000"/>
                        <a:t>8.30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1.60</a:t>
                      </a:r>
                      <a:endParaRPr sz="1000"/>
                    </a:p>
                  </a:txBody>
                  <a:tcPr marT="45700" marB="45700" marR="45700" marL="45700"/>
                </a:tc>
              </a:tr>
              <a:tr h="251725">
                <a:tc>
                  <a:txBody>
                    <a:bodyPr/>
                    <a:lstStyle/>
                    <a:p>
                      <a:pPr indent="0" lvl="0" marL="0" rtl="0" algn="ctr">
                        <a:spcBef>
                          <a:spcPts val="0"/>
                        </a:spcBef>
                        <a:spcAft>
                          <a:spcPts val="0"/>
                        </a:spcAft>
                        <a:buNone/>
                      </a:pPr>
                      <a:r>
                        <a:rPr lang="en" sz="1000"/>
                        <a:t>CON-3</a:t>
                      </a:r>
                      <a:endParaRPr sz="1000"/>
                    </a:p>
                  </a:txBody>
                  <a:tcPr marT="45700" marB="45700" marR="45700" marL="45700"/>
                </a:tc>
                <a:tc>
                  <a:txBody>
                    <a:bodyPr/>
                    <a:lstStyle/>
                    <a:p>
                      <a:pPr indent="0" lvl="0" marL="0" rtl="0" algn="ctr">
                        <a:spcBef>
                          <a:spcPts val="0"/>
                        </a:spcBef>
                        <a:spcAft>
                          <a:spcPts val="0"/>
                        </a:spcAft>
                        <a:buNone/>
                      </a:pPr>
                      <a:r>
                        <a:rPr lang="en" sz="1000"/>
                        <a:t>8.10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1.57</a:t>
                      </a:r>
                      <a:endParaRPr sz="1000"/>
                    </a:p>
                  </a:txBody>
                  <a:tcPr marT="45700" marB="45700" marR="45700" marL="45700"/>
                </a:tc>
              </a:tr>
              <a:tr h="251725">
                <a:tc>
                  <a:txBody>
                    <a:bodyPr/>
                    <a:lstStyle/>
                    <a:p>
                      <a:pPr indent="0" lvl="0" marL="0" rtl="0" algn="ctr">
                        <a:spcBef>
                          <a:spcPts val="0"/>
                        </a:spcBef>
                        <a:spcAft>
                          <a:spcPts val="0"/>
                        </a:spcAft>
                        <a:buNone/>
                      </a:pPr>
                      <a:r>
                        <a:rPr lang="en" sz="1000"/>
                        <a:t>CON-4</a:t>
                      </a:r>
                      <a:endParaRPr sz="1000"/>
                    </a:p>
                  </a:txBody>
                  <a:tcPr marT="45700" marB="45700" marR="45700" marL="45700"/>
                </a:tc>
                <a:tc>
                  <a:txBody>
                    <a:bodyPr/>
                    <a:lstStyle/>
                    <a:p>
                      <a:pPr indent="0" lvl="0" marL="0" rtl="0" algn="ctr">
                        <a:spcBef>
                          <a:spcPts val="0"/>
                        </a:spcBef>
                        <a:spcAft>
                          <a:spcPts val="0"/>
                        </a:spcAft>
                        <a:buNone/>
                      </a:pPr>
                      <a:r>
                        <a:rPr lang="en" sz="1000"/>
                        <a:t>11.00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2.08</a:t>
                      </a:r>
                      <a:endParaRPr sz="1000"/>
                    </a:p>
                  </a:txBody>
                  <a:tcPr marT="45700" marB="45700" marR="45700" marL="45700"/>
                </a:tc>
              </a:tr>
              <a:tr h="251725">
                <a:tc>
                  <a:txBody>
                    <a:bodyPr/>
                    <a:lstStyle/>
                    <a:p>
                      <a:pPr indent="0" lvl="0" marL="0" rtl="0" algn="ctr">
                        <a:spcBef>
                          <a:spcPts val="0"/>
                        </a:spcBef>
                        <a:spcAft>
                          <a:spcPts val="0"/>
                        </a:spcAft>
                        <a:buNone/>
                      </a:pPr>
                      <a:r>
                        <a:rPr lang="en" sz="1000"/>
                        <a:t>CON-5</a:t>
                      </a:r>
                      <a:endParaRPr sz="1000"/>
                    </a:p>
                  </a:txBody>
                  <a:tcPr marT="45700" marB="45700" marR="45700" marL="45700"/>
                </a:tc>
                <a:tc>
                  <a:txBody>
                    <a:bodyPr/>
                    <a:lstStyle/>
                    <a:p>
                      <a:pPr indent="0" lvl="0" marL="0" rtl="0" algn="ctr">
                        <a:spcBef>
                          <a:spcPts val="0"/>
                        </a:spcBef>
                        <a:spcAft>
                          <a:spcPts val="0"/>
                        </a:spcAft>
                        <a:buNone/>
                      </a:pPr>
                      <a:r>
                        <a:rPr lang="en" sz="1000"/>
                        <a:t>6.80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1.28</a:t>
                      </a:r>
                      <a:endParaRPr sz="1000"/>
                    </a:p>
                  </a:txBody>
                  <a:tcPr marT="45700" marB="45700" marR="45700" marL="45700"/>
                </a:tc>
              </a:tr>
              <a:tr h="251725">
                <a:tc>
                  <a:txBody>
                    <a:bodyPr/>
                    <a:lstStyle/>
                    <a:p>
                      <a:pPr indent="0" lvl="0" marL="0" rtl="0" algn="ctr">
                        <a:spcBef>
                          <a:spcPts val="0"/>
                        </a:spcBef>
                        <a:spcAft>
                          <a:spcPts val="0"/>
                        </a:spcAft>
                        <a:buNone/>
                      </a:pPr>
                      <a:r>
                        <a:rPr lang="en" sz="1000"/>
                        <a:t>CON-6</a:t>
                      </a:r>
                      <a:endParaRPr sz="1000"/>
                    </a:p>
                  </a:txBody>
                  <a:tcPr marT="45700" marB="45700" marR="45700" marL="45700"/>
                </a:tc>
                <a:tc>
                  <a:txBody>
                    <a:bodyPr/>
                    <a:lstStyle/>
                    <a:p>
                      <a:pPr indent="0" lvl="0" marL="0" rtl="0" algn="ctr">
                        <a:spcBef>
                          <a:spcPts val="0"/>
                        </a:spcBef>
                        <a:spcAft>
                          <a:spcPts val="0"/>
                        </a:spcAft>
                        <a:buNone/>
                      </a:pPr>
                      <a:r>
                        <a:rPr lang="en" sz="1000"/>
                        <a:t>7.80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1.50</a:t>
                      </a:r>
                      <a:endParaRPr sz="1000"/>
                    </a:p>
                  </a:txBody>
                  <a:tcPr marT="45700" marB="45700" marR="45700" marL="45700"/>
                </a:tc>
              </a:tr>
              <a:tr h="251725">
                <a:tc>
                  <a:txBody>
                    <a:bodyPr/>
                    <a:lstStyle/>
                    <a:p>
                      <a:pPr indent="0" lvl="0" marL="0" rtl="0" algn="ctr">
                        <a:spcBef>
                          <a:spcPts val="0"/>
                        </a:spcBef>
                        <a:spcAft>
                          <a:spcPts val="0"/>
                        </a:spcAft>
                        <a:buNone/>
                      </a:pPr>
                      <a:r>
                        <a:rPr lang="en" sz="1000"/>
                        <a:t>COM-1</a:t>
                      </a:r>
                      <a:endParaRPr sz="1000"/>
                    </a:p>
                  </a:txBody>
                  <a:tcPr marT="45700" marB="45700" marR="45700" marL="45700"/>
                </a:tc>
                <a:tc>
                  <a:txBody>
                    <a:bodyPr/>
                    <a:lstStyle/>
                    <a:p>
                      <a:pPr indent="0" lvl="0" marL="0" rtl="0" algn="ctr">
                        <a:spcBef>
                          <a:spcPts val="0"/>
                        </a:spcBef>
                        <a:spcAft>
                          <a:spcPts val="0"/>
                        </a:spcAft>
                        <a:buNone/>
                      </a:pPr>
                      <a:r>
                        <a:rPr lang="en" sz="1000"/>
                        <a:t>8.00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1.54</a:t>
                      </a:r>
                      <a:endParaRPr sz="1000"/>
                    </a:p>
                  </a:txBody>
                  <a:tcPr marT="45700" marB="45700" marR="45700" marL="45700"/>
                </a:tc>
              </a:tr>
              <a:tr h="251725">
                <a:tc>
                  <a:txBody>
                    <a:bodyPr/>
                    <a:lstStyle/>
                    <a:p>
                      <a:pPr indent="0" lvl="0" marL="0" rtl="0" algn="ctr">
                        <a:spcBef>
                          <a:spcPts val="0"/>
                        </a:spcBef>
                        <a:spcAft>
                          <a:spcPts val="0"/>
                        </a:spcAft>
                        <a:buNone/>
                      </a:pPr>
                      <a:r>
                        <a:rPr lang="en" sz="1000"/>
                        <a:t>COM-2</a:t>
                      </a:r>
                      <a:endParaRPr sz="1000"/>
                    </a:p>
                  </a:txBody>
                  <a:tcPr marT="45700" marB="45700" marR="45700" marL="45700"/>
                </a:tc>
                <a:tc>
                  <a:txBody>
                    <a:bodyPr/>
                    <a:lstStyle/>
                    <a:p>
                      <a:pPr indent="0" lvl="0" marL="0" rtl="0" algn="ctr">
                        <a:spcBef>
                          <a:spcPts val="0"/>
                        </a:spcBef>
                        <a:spcAft>
                          <a:spcPts val="0"/>
                        </a:spcAft>
                        <a:buNone/>
                      </a:pPr>
                      <a:r>
                        <a:rPr lang="en" sz="1000"/>
                        <a:t>6.70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1.28</a:t>
                      </a:r>
                      <a:endParaRPr sz="1000"/>
                    </a:p>
                  </a:txBody>
                  <a:tcPr marT="45700" marB="45700" marR="45700" marL="45700"/>
                </a:tc>
              </a:tr>
              <a:tr h="251725">
                <a:tc>
                  <a:txBody>
                    <a:bodyPr/>
                    <a:lstStyle/>
                    <a:p>
                      <a:pPr indent="0" lvl="0" marL="0" rtl="0" algn="ctr">
                        <a:spcBef>
                          <a:spcPts val="0"/>
                        </a:spcBef>
                        <a:spcAft>
                          <a:spcPts val="0"/>
                        </a:spcAft>
                        <a:buNone/>
                      </a:pPr>
                      <a:r>
                        <a:rPr lang="en" sz="1000"/>
                        <a:t>COM-3</a:t>
                      </a:r>
                      <a:endParaRPr sz="1000"/>
                    </a:p>
                  </a:txBody>
                  <a:tcPr marT="45700" marB="45700" marR="45700" marL="45700"/>
                </a:tc>
                <a:tc>
                  <a:txBody>
                    <a:bodyPr/>
                    <a:lstStyle/>
                    <a:p>
                      <a:pPr indent="0" lvl="0" marL="0" rtl="0" algn="ctr">
                        <a:spcBef>
                          <a:spcPts val="0"/>
                        </a:spcBef>
                        <a:spcAft>
                          <a:spcPts val="0"/>
                        </a:spcAft>
                        <a:buNone/>
                      </a:pPr>
                      <a:r>
                        <a:rPr lang="en" sz="1000"/>
                        <a:t>9.00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1.77</a:t>
                      </a:r>
                      <a:endParaRPr sz="1000"/>
                    </a:p>
                  </a:txBody>
                  <a:tcPr marT="45700" marB="45700" marR="45700" marL="45700"/>
                </a:tc>
              </a:tr>
            </a:tbl>
          </a:graphicData>
        </a:graphic>
      </p:graphicFrame>
      <p:graphicFrame>
        <p:nvGraphicFramePr>
          <p:cNvPr id="332" name="Google Shape;332;p38"/>
          <p:cNvGraphicFramePr/>
          <p:nvPr/>
        </p:nvGraphicFramePr>
        <p:xfrm>
          <a:off x="4927450" y="1149900"/>
          <a:ext cx="3000000" cy="3000000"/>
        </p:xfrm>
        <a:graphic>
          <a:graphicData uri="http://schemas.openxmlformats.org/drawingml/2006/table">
            <a:tbl>
              <a:tblPr>
                <a:noFill/>
                <a:tableStyleId>{48D5FBC1-3C1F-442C-9B48-E1A0044FE12F}</a:tableStyleId>
              </a:tblPr>
              <a:tblGrid>
                <a:gridCol w="629675"/>
                <a:gridCol w="792550"/>
                <a:gridCol w="674200"/>
                <a:gridCol w="795725"/>
              </a:tblGrid>
              <a:tr h="251725">
                <a:tc>
                  <a:txBody>
                    <a:bodyPr/>
                    <a:lstStyle/>
                    <a:p>
                      <a:pPr indent="0" lvl="0" marL="0" rtl="0" algn="l">
                        <a:spcBef>
                          <a:spcPts val="0"/>
                        </a:spcBef>
                        <a:spcAft>
                          <a:spcPts val="0"/>
                        </a:spcAft>
                        <a:buNone/>
                      </a:pPr>
                      <a:r>
                        <a:rPr b="1" lang="en" sz="1000"/>
                        <a:t>Variable</a:t>
                      </a:r>
                      <a:endParaRPr b="1" sz="1000"/>
                    </a:p>
                  </a:txBody>
                  <a:tcPr marT="45700" marB="45700" marR="45700" marL="45700"/>
                </a:tc>
                <a:tc>
                  <a:txBody>
                    <a:bodyPr/>
                    <a:lstStyle/>
                    <a:p>
                      <a:pPr indent="0" lvl="0" marL="0" rtl="0" algn="l">
                        <a:spcBef>
                          <a:spcPts val="0"/>
                        </a:spcBef>
                        <a:spcAft>
                          <a:spcPts val="0"/>
                        </a:spcAft>
                        <a:buNone/>
                      </a:pPr>
                      <a:r>
                        <a:rPr b="1" lang="en" sz="1000"/>
                        <a:t>t-statistics</a:t>
                      </a:r>
                      <a:endParaRPr b="1" sz="1000"/>
                    </a:p>
                  </a:txBody>
                  <a:tcPr marT="45700" marB="45700" marR="45700" marL="45700"/>
                </a:tc>
                <a:tc>
                  <a:txBody>
                    <a:bodyPr/>
                    <a:lstStyle/>
                    <a:p>
                      <a:pPr indent="0" lvl="0" marL="0" rtl="0" algn="l">
                        <a:spcBef>
                          <a:spcPts val="0"/>
                        </a:spcBef>
                        <a:spcAft>
                          <a:spcPts val="0"/>
                        </a:spcAft>
                        <a:buNone/>
                      </a:pPr>
                      <a:r>
                        <a:rPr b="1" lang="en" sz="1000"/>
                        <a:t>p-value</a:t>
                      </a:r>
                      <a:endParaRPr b="1" sz="1000"/>
                    </a:p>
                  </a:txBody>
                  <a:tcPr marT="45700" marB="45700" marR="45700" marL="45700"/>
                </a:tc>
                <a:tc>
                  <a:txBody>
                    <a:bodyPr/>
                    <a:lstStyle/>
                    <a:p>
                      <a:pPr indent="0" lvl="0" marL="0" rtl="0" algn="l">
                        <a:spcBef>
                          <a:spcPts val="0"/>
                        </a:spcBef>
                        <a:spcAft>
                          <a:spcPts val="0"/>
                        </a:spcAft>
                        <a:buNone/>
                      </a:pPr>
                      <a:r>
                        <a:rPr b="1" lang="en" sz="1000"/>
                        <a:t>Cohen’s d</a:t>
                      </a:r>
                      <a:endParaRPr b="1" sz="1000"/>
                    </a:p>
                  </a:txBody>
                  <a:tcPr marT="45700" marB="45700" marR="45700" marL="45700"/>
                </a:tc>
              </a:tr>
              <a:tr h="251725">
                <a:tc>
                  <a:txBody>
                    <a:bodyPr/>
                    <a:lstStyle/>
                    <a:p>
                      <a:pPr indent="0" lvl="0" marL="0" rtl="0" algn="ctr">
                        <a:spcBef>
                          <a:spcPts val="0"/>
                        </a:spcBef>
                        <a:spcAft>
                          <a:spcPts val="0"/>
                        </a:spcAft>
                        <a:buNone/>
                      </a:pPr>
                      <a:r>
                        <a:rPr lang="en" sz="1000"/>
                        <a:t>CON-1</a:t>
                      </a:r>
                      <a:endParaRPr sz="1000"/>
                    </a:p>
                  </a:txBody>
                  <a:tcPr marT="45700" marB="45700" marR="45700" marL="45700"/>
                </a:tc>
                <a:tc>
                  <a:txBody>
                    <a:bodyPr/>
                    <a:lstStyle/>
                    <a:p>
                      <a:pPr indent="0" lvl="0" marL="0" rtl="0" algn="ctr">
                        <a:spcBef>
                          <a:spcPts val="0"/>
                        </a:spcBef>
                        <a:spcAft>
                          <a:spcPts val="0"/>
                        </a:spcAft>
                        <a:buNone/>
                      </a:pPr>
                      <a:r>
                        <a:rPr lang="en" sz="1000"/>
                        <a:t>12.23</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2.35</a:t>
                      </a:r>
                      <a:endParaRPr sz="1000"/>
                    </a:p>
                  </a:txBody>
                  <a:tcPr marT="45700" marB="45700" marR="45700" marL="45700"/>
                </a:tc>
              </a:tr>
              <a:tr h="251725">
                <a:tc>
                  <a:txBody>
                    <a:bodyPr/>
                    <a:lstStyle/>
                    <a:p>
                      <a:pPr indent="0" lvl="0" marL="0" rtl="0" algn="ctr">
                        <a:spcBef>
                          <a:spcPts val="0"/>
                        </a:spcBef>
                        <a:spcAft>
                          <a:spcPts val="0"/>
                        </a:spcAft>
                        <a:buNone/>
                      </a:pPr>
                      <a:r>
                        <a:rPr lang="en" sz="1000"/>
                        <a:t>CON-2</a:t>
                      </a:r>
                      <a:endParaRPr sz="1000"/>
                    </a:p>
                  </a:txBody>
                  <a:tcPr marT="45700" marB="45700" marR="45700" marL="45700"/>
                </a:tc>
                <a:tc>
                  <a:txBody>
                    <a:bodyPr/>
                    <a:lstStyle/>
                    <a:p>
                      <a:pPr indent="0" lvl="0" marL="0" rtl="0" algn="ctr">
                        <a:spcBef>
                          <a:spcPts val="0"/>
                        </a:spcBef>
                        <a:spcAft>
                          <a:spcPts val="0"/>
                        </a:spcAft>
                        <a:buNone/>
                      </a:pPr>
                      <a:r>
                        <a:rPr lang="en" sz="1000"/>
                        <a:t>9.54</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1.84</a:t>
                      </a:r>
                      <a:endParaRPr sz="1000"/>
                    </a:p>
                  </a:txBody>
                  <a:tcPr marT="45700" marB="45700" marR="45700" marL="45700"/>
                </a:tc>
              </a:tr>
              <a:tr h="251725">
                <a:tc>
                  <a:txBody>
                    <a:bodyPr/>
                    <a:lstStyle/>
                    <a:p>
                      <a:pPr indent="0" lvl="0" marL="0" rtl="0" algn="ctr">
                        <a:spcBef>
                          <a:spcPts val="0"/>
                        </a:spcBef>
                        <a:spcAft>
                          <a:spcPts val="0"/>
                        </a:spcAft>
                        <a:buNone/>
                      </a:pPr>
                      <a:r>
                        <a:rPr lang="en" sz="1000"/>
                        <a:t>CON-3</a:t>
                      </a:r>
                      <a:endParaRPr sz="1000"/>
                    </a:p>
                  </a:txBody>
                  <a:tcPr marT="45700" marB="45700" marR="45700" marL="45700"/>
                </a:tc>
                <a:tc>
                  <a:txBody>
                    <a:bodyPr/>
                    <a:lstStyle/>
                    <a:p>
                      <a:pPr indent="0" lvl="0" marL="0" rtl="0" algn="ctr">
                        <a:spcBef>
                          <a:spcPts val="0"/>
                        </a:spcBef>
                        <a:spcAft>
                          <a:spcPts val="0"/>
                        </a:spcAft>
                        <a:buNone/>
                      </a:pPr>
                      <a:r>
                        <a:rPr lang="en" sz="1000"/>
                        <a:t>9.54</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1.84</a:t>
                      </a:r>
                      <a:endParaRPr sz="1000"/>
                    </a:p>
                  </a:txBody>
                  <a:tcPr marT="45700" marB="45700" marR="45700" marL="45700"/>
                </a:tc>
              </a:tr>
              <a:tr h="251725">
                <a:tc>
                  <a:txBody>
                    <a:bodyPr/>
                    <a:lstStyle/>
                    <a:p>
                      <a:pPr indent="0" lvl="0" marL="0" rtl="0" algn="ctr">
                        <a:spcBef>
                          <a:spcPts val="0"/>
                        </a:spcBef>
                        <a:spcAft>
                          <a:spcPts val="0"/>
                        </a:spcAft>
                        <a:buNone/>
                      </a:pPr>
                      <a:r>
                        <a:rPr lang="en" sz="1000"/>
                        <a:t>CON-4</a:t>
                      </a:r>
                      <a:endParaRPr sz="1000"/>
                    </a:p>
                  </a:txBody>
                  <a:tcPr marT="45700" marB="45700" marR="45700" marL="45700"/>
                </a:tc>
                <a:tc>
                  <a:txBody>
                    <a:bodyPr/>
                    <a:lstStyle/>
                    <a:p>
                      <a:pPr indent="0" lvl="0" marL="0" rtl="0" algn="ctr">
                        <a:spcBef>
                          <a:spcPts val="0"/>
                        </a:spcBef>
                        <a:spcAft>
                          <a:spcPts val="0"/>
                        </a:spcAft>
                        <a:buNone/>
                      </a:pPr>
                      <a:r>
                        <a:rPr lang="en" sz="1000"/>
                        <a:t>9.54</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1.84</a:t>
                      </a:r>
                      <a:endParaRPr sz="1000"/>
                    </a:p>
                  </a:txBody>
                  <a:tcPr marT="45700" marB="45700" marR="45700" marL="45700"/>
                </a:tc>
              </a:tr>
              <a:tr h="251725">
                <a:tc>
                  <a:txBody>
                    <a:bodyPr/>
                    <a:lstStyle/>
                    <a:p>
                      <a:pPr indent="0" lvl="0" marL="0" rtl="0" algn="ctr">
                        <a:spcBef>
                          <a:spcPts val="0"/>
                        </a:spcBef>
                        <a:spcAft>
                          <a:spcPts val="0"/>
                        </a:spcAft>
                        <a:buNone/>
                      </a:pPr>
                      <a:r>
                        <a:rPr lang="en" sz="1000"/>
                        <a:t>CON-5</a:t>
                      </a:r>
                      <a:endParaRPr sz="1000"/>
                    </a:p>
                  </a:txBody>
                  <a:tcPr marT="45700" marB="45700" marR="45700" marL="45700"/>
                </a:tc>
                <a:tc>
                  <a:txBody>
                    <a:bodyPr/>
                    <a:lstStyle/>
                    <a:p>
                      <a:pPr indent="0" lvl="0" marL="0" rtl="0" algn="ctr">
                        <a:spcBef>
                          <a:spcPts val="0"/>
                        </a:spcBef>
                        <a:spcAft>
                          <a:spcPts val="0"/>
                        </a:spcAft>
                        <a:buNone/>
                      </a:pPr>
                      <a:r>
                        <a:rPr lang="en" sz="1000"/>
                        <a:t>7.21</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1.39</a:t>
                      </a:r>
                      <a:endParaRPr sz="1000"/>
                    </a:p>
                  </a:txBody>
                  <a:tcPr marT="45700" marB="45700" marR="45700" marL="45700"/>
                </a:tc>
              </a:tr>
              <a:tr h="251725">
                <a:tc>
                  <a:txBody>
                    <a:bodyPr/>
                    <a:lstStyle/>
                    <a:p>
                      <a:pPr indent="0" lvl="0" marL="0" rtl="0" algn="ctr">
                        <a:spcBef>
                          <a:spcPts val="0"/>
                        </a:spcBef>
                        <a:spcAft>
                          <a:spcPts val="0"/>
                        </a:spcAft>
                        <a:buNone/>
                      </a:pPr>
                      <a:r>
                        <a:rPr lang="en" sz="1000"/>
                        <a:t>CON-6</a:t>
                      </a:r>
                      <a:endParaRPr sz="1000"/>
                    </a:p>
                  </a:txBody>
                  <a:tcPr marT="45700" marB="45700" marR="45700" marL="45700"/>
                </a:tc>
                <a:tc>
                  <a:txBody>
                    <a:bodyPr/>
                    <a:lstStyle/>
                    <a:p>
                      <a:pPr indent="0" lvl="0" marL="0" rtl="0" algn="ctr">
                        <a:spcBef>
                          <a:spcPts val="0"/>
                        </a:spcBef>
                        <a:spcAft>
                          <a:spcPts val="0"/>
                        </a:spcAft>
                        <a:buNone/>
                      </a:pPr>
                      <a:r>
                        <a:rPr lang="en" sz="1000"/>
                        <a:t>7.86</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1.51</a:t>
                      </a:r>
                      <a:endParaRPr sz="1000"/>
                    </a:p>
                  </a:txBody>
                  <a:tcPr marT="45700" marB="45700" marR="45700" marL="45700"/>
                </a:tc>
              </a:tr>
              <a:tr h="251725">
                <a:tc>
                  <a:txBody>
                    <a:bodyPr/>
                    <a:lstStyle/>
                    <a:p>
                      <a:pPr indent="0" lvl="0" marL="0" rtl="0" algn="ctr">
                        <a:spcBef>
                          <a:spcPts val="0"/>
                        </a:spcBef>
                        <a:spcAft>
                          <a:spcPts val="0"/>
                        </a:spcAft>
                        <a:buNone/>
                      </a:pPr>
                      <a:r>
                        <a:rPr lang="en" sz="1000"/>
                        <a:t>COM-1</a:t>
                      </a:r>
                      <a:endParaRPr sz="1000"/>
                    </a:p>
                  </a:txBody>
                  <a:tcPr marT="45700" marB="45700" marR="45700" marL="45700"/>
                </a:tc>
                <a:tc>
                  <a:txBody>
                    <a:bodyPr/>
                    <a:lstStyle/>
                    <a:p>
                      <a:pPr indent="0" lvl="0" marL="0" rtl="0" algn="ctr">
                        <a:spcBef>
                          <a:spcPts val="0"/>
                        </a:spcBef>
                        <a:spcAft>
                          <a:spcPts val="0"/>
                        </a:spcAft>
                        <a:buNone/>
                      </a:pPr>
                      <a:r>
                        <a:rPr lang="en" sz="1000"/>
                        <a:t>7.86</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1.51</a:t>
                      </a:r>
                      <a:endParaRPr sz="1000"/>
                    </a:p>
                  </a:txBody>
                  <a:tcPr marT="45700" marB="45700" marR="45700" marL="45700"/>
                </a:tc>
              </a:tr>
              <a:tr h="251725">
                <a:tc>
                  <a:txBody>
                    <a:bodyPr/>
                    <a:lstStyle/>
                    <a:p>
                      <a:pPr indent="0" lvl="0" marL="0" rtl="0" algn="ctr">
                        <a:spcBef>
                          <a:spcPts val="0"/>
                        </a:spcBef>
                        <a:spcAft>
                          <a:spcPts val="0"/>
                        </a:spcAft>
                        <a:buNone/>
                      </a:pPr>
                      <a:r>
                        <a:rPr lang="en" sz="1000"/>
                        <a:t>COM-2</a:t>
                      </a:r>
                      <a:endParaRPr sz="1000"/>
                    </a:p>
                  </a:txBody>
                  <a:tcPr marT="45700" marB="45700" marR="45700" marL="45700"/>
                </a:tc>
                <a:tc>
                  <a:txBody>
                    <a:bodyPr/>
                    <a:lstStyle/>
                    <a:p>
                      <a:pPr indent="0" lvl="0" marL="0" rtl="0" algn="ctr">
                        <a:spcBef>
                          <a:spcPts val="0"/>
                        </a:spcBef>
                        <a:spcAft>
                          <a:spcPts val="0"/>
                        </a:spcAft>
                        <a:buNone/>
                      </a:pPr>
                      <a:r>
                        <a:rPr lang="en" sz="1000"/>
                        <a:t>8.62</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1.66</a:t>
                      </a:r>
                      <a:endParaRPr sz="1000"/>
                    </a:p>
                  </a:txBody>
                  <a:tcPr marT="45700" marB="45700" marR="45700" marL="45700"/>
                </a:tc>
              </a:tr>
              <a:tr h="251725">
                <a:tc>
                  <a:txBody>
                    <a:bodyPr/>
                    <a:lstStyle/>
                    <a:p>
                      <a:pPr indent="0" lvl="0" marL="0" rtl="0" algn="ctr">
                        <a:spcBef>
                          <a:spcPts val="0"/>
                        </a:spcBef>
                        <a:spcAft>
                          <a:spcPts val="0"/>
                        </a:spcAft>
                        <a:buNone/>
                      </a:pPr>
                      <a:r>
                        <a:rPr lang="en" sz="1000"/>
                        <a:t>COM-3</a:t>
                      </a:r>
                      <a:endParaRPr sz="1000"/>
                    </a:p>
                  </a:txBody>
                  <a:tcPr marT="45700" marB="45700" marR="45700" marL="45700"/>
                </a:tc>
                <a:tc>
                  <a:txBody>
                    <a:bodyPr/>
                    <a:lstStyle/>
                    <a:p>
                      <a:pPr indent="0" lvl="0" marL="0" rtl="0" algn="ctr">
                        <a:spcBef>
                          <a:spcPts val="0"/>
                        </a:spcBef>
                        <a:spcAft>
                          <a:spcPts val="0"/>
                        </a:spcAft>
                        <a:buNone/>
                      </a:pPr>
                      <a:r>
                        <a:rPr lang="en" sz="1000"/>
                        <a:t>26.00</a:t>
                      </a:r>
                      <a:endParaRPr sz="1000"/>
                    </a:p>
                  </a:txBody>
                  <a:tcPr marT="45700" marB="45700" marR="45700" marL="45700"/>
                </a:tc>
                <a:tc>
                  <a:txBody>
                    <a:bodyPr/>
                    <a:lstStyle/>
                    <a:p>
                      <a:pPr indent="0" lvl="0" marL="0" rtl="0" algn="ctr">
                        <a:spcBef>
                          <a:spcPts val="0"/>
                        </a:spcBef>
                        <a:spcAft>
                          <a:spcPts val="0"/>
                        </a:spcAft>
                        <a:buNone/>
                      </a:pPr>
                      <a:r>
                        <a:rPr lang="en" sz="1000"/>
                        <a:t>&lt;.001</a:t>
                      </a:r>
                      <a:endParaRPr sz="1000"/>
                    </a:p>
                  </a:txBody>
                  <a:tcPr marT="45700" marB="45700" marR="45700" marL="45700"/>
                </a:tc>
                <a:tc>
                  <a:txBody>
                    <a:bodyPr/>
                    <a:lstStyle/>
                    <a:p>
                      <a:pPr indent="0" lvl="0" marL="0" rtl="0" algn="ctr">
                        <a:spcBef>
                          <a:spcPts val="0"/>
                        </a:spcBef>
                        <a:spcAft>
                          <a:spcPts val="0"/>
                        </a:spcAft>
                        <a:buNone/>
                      </a:pPr>
                      <a:r>
                        <a:rPr lang="en" sz="1000"/>
                        <a:t>5.00</a:t>
                      </a:r>
                      <a:endParaRPr sz="1000"/>
                    </a:p>
                  </a:txBody>
                  <a:tcPr marT="45700" marB="45700" marR="45700" marL="45700"/>
                </a:tc>
              </a:tr>
            </a:tbl>
          </a:graphicData>
        </a:graphic>
      </p:graphicFrame>
      <p:pic>
        <p:nvPicPr>
          <p:cNvPr id="333" name="Google Shape;333;p38" title="Screenshot (409).png"/>
          <p:cNvPicPr preferRelativeResize="0"/>
          <p:nvPr/>
        </p:nvPicPr>
        <p:blipFill rotWithShape="1">
          <a:blip r:embed="rId3">
            <a:alphaModFix/>
          </a:blip>
          <a:srcRect b="63168" l="16312" r="17078" t="18012"/>
          <a:stretch/>
        </p:blipFill>
        <p:spPr>
          <a:xfrm>
            <a:off x="423200" y="1310250"/>
            <a:ext cx="3885174" cy="617100"/>
          </a:xfrm>
          <a:prstGeom prst="rect">
            <a:avLst/>
          </a:prstGeom>
          <a:noFill/>
          <a:ln>
            <a:noFill/>
          </a:ln>
        </p:spPr>
      </p:pic>
      <p:pic>
        <p:nvPicPr>
          <p:cNvPr id="334" name="Google Shape;334;p38" title="Screenshot (408).png"/>
          <p:cNvPicPr preferRelativeResize="0"/>
          <p:nvPr/>
        </p:nvPicPr>
        <p:blipFill rotWithShape="1">
          <a:blip r:embed="rId4">
            <a:alphaModFix/>
          </a:blip>
          <a:srcRect b="57926" l="15897" r="16938" t="23624"/>
          <a:stretch/>
        </p:blipFill>
        <p:spPr>
          <a:xfrm>
            <a:off x="90150" y="798302"/>
            <a:ext cx="3995567" cy="617100"/>
          </a:xfrm>
          <a:prstGeom prst="rect">
            <a:avLst/>
          </a:prstGeom>
          <a:noFill/>
          <a:ln>
            <a:noFill/>
          </a:ln>
        </p:spPr>
      </p:pic>
      <p:pic>
        <p:nvPicPr>
          <p:cNvPr id="335" name="Google Shape;335;p38" title="Screenshot (409).png"/>
          <p:cNvPicPr preferRelativeResize="0"/>
          <p:nvPr/>
        </p:nvPicPr>
        <p:blipFill rotWithShape="1">
          <a:blip r:embed="rId3">
            <a:alphaModFix/>
          </a:blip>
          <a:srcRect b="43468" l="15762" r="17078" t="36831"/>
          <a:stretch/>
        </p:blipFill>
        <p:spPr>
          <a:xfrm>
            <a:off x="3290925" y="3812688"/>
            <a:ext cx="3959389" cy="652938"/>
          </a:xfrm>
          <a:prstGeom prst="rect">
            <a:avLst/>
          </a:prstGeom>
          <a:noFill/>
          <a:ln>
            <a:noFill/>
          </a:ln>
        </p:spPr>
      </p:pic>
      <p:pic>
        <p:nvPicPr>
          <p:cNvPr id="336" name="Google Shape;336;p38" title="Screenshot (409).png"/>
          <p:cNvPicPr preferRelativeResize="0"/>
          <p:nvPr/>
        </p:nvPicPr>
        <p:blipFill rotWithShape="1">
          <a:blip r:embed="rId3">
            <a:alphaModFix/>
          </a:blip>
          <a:srcRect b="19090" l="16173" r="17074" t="56775"/>
          <a:stretch/>
        </p:blipFill>
        <p:spPr>
          <a:xfrm>
            <a:off x="3540850" y="4370350"/>
            <a:ext cx="4523963" cy="919649"/>
          </a:xfrm>
          <a:prstGeom prst="rect">
            <a:avLst/>
          </a:prstGeom>
          <a:noFill/>
          <a:ln>
            <a:noFill/>
          </a:ln>
        </p:spPr>
      </p:pic>
      <p:sp>
        <p:nvSpPr>
          <p:cNvPr id="337" name="Google Shape;337;p38"/>
          <p:cNvSpPr txBox="1"/>
          <p:nvPr/>
        </p:nvSpPr>
        <p:spPr>
          <a:xfrm>
            <a:off x="217000" y="2160300"/>
            <a:ext cx="29499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Table </a:t>
            </a:r>
            <a:r>
              <a:rPr lang="en" sz="900">
                <a:latin typeface="Times New Roman"/>
                <a:ea typeface="Times New Roman"/>
                <a:cs typeface="Times New Roman"/>
                <a:sym typeface="Times New Roman"/>
              </a:rPr>
              <a:t>:Paired Samples t-Test and Effect Sizes – Self-Report</a:t>
            </a:r>
            <a:endParaRPr sz="900">
              <a:solidFill>
                <a:schemeClr val="dk2"/>
              </a:solidFill>
              <a:latin typeface="Roboto"/>
              <a:ea typeface="Roboto"/>
              <a:cs typeface="Roboto"/>
              <a:sym typeface="Roboto"/>
            </a:endParaRPr>
          </a:p>
        </p:txBody>
      </p:sp>
      <p:sp>
        <p:nvSpPr>
          <p:cNvPr id="338" name="Google Shape;338;p38"/>
          <p:cNvSpPr txBox="1"/>
          <p:nvPr/>
        </p:nvSpPr>
        <p:spPr>
          <a:xfrm>
            <a:off x="4869700" y="798300"/>
            <a:ext cx="29499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Table </a:t>
            </a:r>
            <a:r>
              <a:rPr lang="en" sz="900">
                <a:latin typeface="Times New Roman"/>
                <a:ea typeface="Times New Roman"/>
                <a:cs typeface="Times New Roman"/>
                <a:sym typeface="Times New Roman"/>
              </a:rPr>
              <a:t>:Paired Samples t-Test and Effect Sizes – Rubric</a:t>
            </a:r>
            <a:endParaRPr sz="900">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9"/>
          <p:cNvSpPr txBox="1"/>
          <p:nvPr>
            <p:ph idx="4294967295" type="title"/>
          </p:nvPr>
        </p:nvSpPr>
        <p:spPr>
          <a:xfrm>
            <a:off x="474788" y="710775"/>
            <a:ext cx="35358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rPr>
              <a:t>Quantitative Analysis</a:t>
            </a:r>
            <a:endParaRPr b="1">
              <a:solidFill>
                <a:srgbClr val="000000"/>
              </a:solidFill>
            </a:endParaRPr>
          </a:p>
        </p:txBody>
      </p:sp>
      <p:pic>
        <p:nvPicPr>
          <p:cNvPr id="344" name="Google Shape;344;p39" title="Screenshot (411).png"/>
          <p:cNvPicPr preferRelativeResize="0"/>
          <p:nvPr/>
        </p:nvPicPr>
        <p:blipFill rotWithShape="1">
          <a:blip r:embed="rId3">
            <a:alphaModFix/>
          </a:blip>
          <a:srcRect b="12944" l="39733" r="7224" t="6051"/>
          <a:stretch/>
        </p:blipFill>
        <p:spPr>
          <a:xfrm>
            <a:off x="4215250" y="934213"/>
            <a:ext cx="4549425" cy="3906574"/>
          </a:xfrm>
          <a:prstGeom prst="rect">
            <a:avLst/>
          </a:prstGeom>
          <a:noFill/>
          <a:ln>
            <a:noFill/>
          </a:ln>
        </p:spPr>
      </p:pic>
      <p:pic>
        <p:nvPicPr>
          <p:cNvPr id="345" name="Google Shape;345;p39" title="Screenshot (412).png"/>
          <p:cNvPicPr preferRelativeResize="0"/>
          <p:nvPr/>
        </p:nvPicPr>
        <p:blipFill rotWithShape="1">
          <a:blip r:embed="rId4">
            <a:alphaModFix/>
          </a:blip>
          <a:srcRect b="19285" l="63490" r="4978" t="28451"/>
          <a:stretch/>
        </p:blipFill>
        <p:spPr>
          <a:xfrm>
            <a:off x="555227" y="1532150"/>
            <a:ext cx="3374925" cy="314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graphicFrame>
        <p:nvGraphicFramePr>
          <p:cNvPr id="350" name="Google Shape;350;p40"/>
          <p:cNvGraphicFramePr/>
          <p:nvPr/>
        </p:nvGraphicFramePr>
        <p:xfrm>
          <a:off x="405775" y="323375"/>
          <a:ext cx="3000000" cy="3000000"/>
        </p:xfrm>
        <a:graphic>
          <a:graphicData uri="http://schemas.openxmlformats.org/drawingml/2006/table">
            <a:tbl>
              <a:tblPr>
                <a:noFill/>
                <a:tableStyleId>{48D5FBC1-3C1F-442C-9B48-E1A0044FE12F}</a:tableStyleId>
              </a:tblPr>
              <a:tblGrid>
                <a:gridCol w="983050"/>
                <a:gridCol w="3183175"/>
                <a:gridCol w="4031075"/>
              </a:tblGrid>
              <a:tr h="407525">
                <a:tc>
                  <a:txBody>
                    <a:bodyPr/>
                    <a:lstStyle/>
                    <a:p>
                      <a:pPr indent="0" lvl="0" marL="0" rtl="0" algn="ctr">
                        <a:spcBef>
                          <a:spcPts val="0"/>
                        </a:spcBef>
                        <a:spcAft>
                          <a:spcPts val="0"/>
                        </a:spcAft>
                        <a:buNone/>
                      </a:pPr>
                      <a:r>
                        <a:rPr b="1" lang="en" sz="1500"/>
                        <a:t>Theme</a:t>
                      </a:r>
                      <a:endParaRPr b="1" sz="1500"/>
                    </a:p>
                    <a:p>
                      <a:pPr indent="0" lvl="0" marL="0" rtl="0" algn="ctr">
                        <a:spcBef>
                          <a:spcPts val="0"/>
                        </a:spcBef>
                        <a:spcAft>
                          <a:spcPts val="0"/>
                        </a:spcAft>
                        <a:buNone/>
                      </a:pPr>
                      <a:r>
                        <a:t/>
                      </a:r>
                      <a:endParaRPr sz="1500"/>
                    </a:p>
                  </a:txBody>
                  <a:tcPr marT="91425" marB="0" marR="36575" marL="36575"/>
                </a:tc>
                <a:tc>
                  <a:txBody>
                    <a:bodyPr/>
                    <a:lstStyle/>
                    <a:p>
                      <a:pPr indent="0" lvl="0" marL="0" rtl="0" algn="ctr">
                        <a:spcBef>
                          <a:spcPts val="0"/>
                        </a:spcBef>
                        <a:spcAft>
                          <a:spcPts val="0"/>
                        </a:spcAft>
                        <a:buNone/>
                      </a:pPr>
                      <a:r>
                        <a:rPr b="1" lang="en" sz="1500"/>
                        <a:t>Summary of Findings</a:t>
                      </a:r>
                      <a:endParaRPr b="1" sz="1500"/>
                    </a:p>
                    <a:p>
                      <a:pPr indent="0" lvl="0" marL="0" rtl="0" algn="ctr">
                        <a:spcBef>
                          <a:spcPts val="0"/>
                        </a:spcBef>
                        <a:spcAft>
                          <a:spcPts val="0"/>
                        </a:spcAft>
                        <a:buNone/>
                      </a:pPr>
                      <a:r>
                        <a:t/>
                      </a:r>
                      <a:endParaRPr sz="1500"/>
                    </a:p>
                  </a:txBody>
                  <a:tcPr marT="91425" marB="0" marR="36575" marL="36575"/>
                </a:tc>
                <a:tc>
                  <a:txBody>
                    <a:bodyPr/>
                    <a:lstStyle/>
                    <a:p>
                      <a:pPr indent="0" lvl="0" marL="0" rtl="0" algn="ctr">
                        <a:spcBef>
                          <a:spcPts val="0"/>
                        </a:spcBef>
                        <a:spcAft>
                          <a:spcPts val="0"/>
                        </a:spcAft>
                        <a:buNone/>
                      </a:pPr>
                      <a:r>
                        <a:rPr b="1" lang="en" sz="1500"/>
                        <a:t>Representative Quote</a:t>
                      </a:r>
                      <a:endParaRPr b="1" sz="1500"/>
                    </a:p>
                    <a:p>
                      <a:pPr indent="0" lvl="0" marL="0" rtl="0" algn="ctr">
                        <a:spcBef>
                          <a:spcPts val="0"/>
                        </a:spcBef>
                        <a:spcAft>
                          <a:spcPts val="0"/>
                        </a:spcAft>
                        <a:buNone/>
                      </a:pPr>
                      <a:r>
                        <a:t/>
                      </a:r>
                      <a:endParaRPr sz="1500"/>
                    </a:p>
                  </a:txBody>
                  <a:tcPr marT="91425" marB="0" marR="36575" marL="36575"/>
                </a:tc>
              </a:tr>
              <a:tr h="688575">
                <a:tc>
                  <a:txBody>
                    <a:bodyPr/>
                    <a:lstStyle/>
                    <a:p>
                      <a:pPr indent="0" lvl="0" marL="0" rtl="0" algn="l">
                        <a:spcBef>
                          <a:spcPts val="0"/>
                        </a:spcBef>
                        <a:spcAft>
                          <a:spcPts val="0"/>
                        </a:spcAft>
                        <a:buNone/>
                      </a:pPr>
                      <a:r>
                        <a:rPr b="1" lang="en" sz="1000"/>
                        <a:t>Comfort</a:t>
                      </a:r>
                      <a:endParaRPr b="1" sz="1000"/>
                    </a:p>
                  </a:txBody>
                  <a:tcPr marT="91425" marB="36575" marR="36575" marL="91425"/>
                </a:tc>
                <a:tc>
                  <a:txBody>
                    <a:bodyPr/>
                    <a:lstStyle/>
                    <a:p>
                      <a:pPr indent="0" lvl="0" marL="0" rtl="0" algn="l">
                        <a:spcBef>
                          <a:spcPts val="0"/>
                        </a:spcBef>
                        <a:spcAft>
                          <a:spcPts val="0"/>
                        </a:spcAft>
                        <a:buNone/>
                      </a:pPr>
                      <a:r>
                        <a:rPr lang="en" sz="1000"/>
                        <a:t>Participants appreciated the absence of social judgment in the VR setting. </a:t>
                      </a:r>
                      <a:endParaRPr sz="1000"/>
                    </a:p>
                    <a:p>
                      <a:pPr indent="0" lvl="0" marL="0" rtl="0" algn="l">
                        <a:spcBef>
                          <a:spcPts val="0"/>
                        </a:spcBef>
                        <a:spcAft>
                          <a:spcPts val="0"/>
                        </a:spcAft>
                        <a:buNone/>
                      </a:pPr>
                      <a:r>
                        <a:rPr lang="en" sz="1000"/>
                        <a:t>VR reduced social </a:t>
                      </a:r>
                      <a:r>
                        <a:rPr lang="en" sz="1000"/>
                        <a:t>pressure</a:t>
                      </a:r>
                      <a:endParaRPr sz="1000"/>
                    </a:p>
                  </a:txBody>
                  <a:tcPr marT="91425" marB="36575" marR="36575" marL="91425"/>
                </a:tc>
                <a:tc>
                  <a:txBody>
                    <a:bodyPr/>
                    <a:lstStyle/>
                    <a:p>
                      <a:pPr indent="0" lvl="0" marL="0" rtl="0" algn="l">
                        <a:lnSpc>
                          <a:spcPct val="115000"/>
                        </a:lnSpc>
                        <a:spcBef>
                          <a:spcPts val="0"/>
                        </a:spcBef>
                        <a:spcAft>
                          <a:spcPts val="0"/>
                        </a:spcAft>
                        <a:buNone/>
                      </a:pPr>
                      <a:r>
                        <a:rPr lang="en" sz="1000"/>
                        <a:t>“</a:t>
                      </a:r>
                      <a:r>
                        <a:rPr lang="en" sz="1000">
                          <a:latin typeface="Mangal"/>
                          <a:ea typeface="Mangal"/>
                          <a:cs typeface="Mangal"/>
                          <a:sym typeface="Mangal"/>
                        </a:rPr>
                        <a:t>मी </a:t>
                      </a:r>
                      <a:r>
                        <a:rPr lang="en" sz="1000"/>
                        <a:t>English </a:t>
                      </a:r>
                      <a:r>
                        <a:rPr lang="en" sz="1000">
                          <a:latin typeface="Mangal"/>
                          <a:ea typeface="Mangal"/>
                          <a:cs typeface="Mangal"/>
                          <a:sym typeface="Mangal"/>
                        </a:rPr>
                        <a:t>मध्ये</a:t>
                      </a:r>
                      <a:r>
                        <a:rPr lang="en" sz="1000"/>
                        <a:t>fluent </a:t>
                      </a:r>
                      <a:r>
                        <a:rPr lang="en" sz="1000">
                          <a:latin typeface="Mangal"/>
                          <a:ea typeface="Mangal"/>
                          <a:cs typeface="Mangal"/>
                          <a:sym typeface="Mangal"/>
                        </a:rPr>
                        <a:t>आहेअसंनाही</a:t>
                      </a:r>
                      <a:r>
                        <a:rPr lang="en" sz="1000"/>
                        <a:t>... judgment  </a:t>
                      </a:r>
                      <a:r>
                        <a:rPr lang="en" sz="1000">
                          <a:latin typeface="Mangal"/>
                          <a:ea typeface="Mangal"/>
                          <a:cs typeface="Mangal"/>
                          <a:sym typeface="Mangal"/>
                        </a:rPr>
                        <a:t>जाणवत नव्हतं</a:t>
                      </a:r>
                      <a:r>
                        <a:rPr lang="en" sz="1000"/>
                        <a:t>... pause </a:t>
                      </a:r>
                      <a:r>
                        <a:rPr lang="en" sz="1000">
                          <a:latin typeface="Mangal"/>
                          <a:ea typeface="Mangal"/>
                          <a:cs typeface="Mangal"/>
                          <a:sym typeface="Mangal"/>
                        </a:rPr>
                        <a:t>घेऊन बोलूशकलो</a:t>
                      </a:r>
                      <a:r>
                        <a:rPr lang="en" sz="1000"/>
                        <a:t>.” .“Classroom </a:t>
                      </a:r>
                      <a:r>
                        <a:rPr lang="en" sz="1000">
                          <a:latin typeface="Mangal"/>
                          <a:ea typeface="Mangal"/>
                          <a:cs typeface="Mangal"/>
                          <a:sym typeface="Mangal"/>
                        </a:rPr>
                        <a:t>मध्ये</a:t>
                      </a:r>
                      <a:r>
                        <a:rPr lang="en" sz="1000"/>
                        <a:t>correction embarrassing </a:t>
                      </a:r>
                      <a:r>
                        <a:rPr lang="en" sz="1000">
                          <a:latin typeface="Mangal"/>
                          <a:ea typeface="Mangal"/>
                          <a:cs typeface="Mangal"/>
                          <a:sym typeface="Mangal"/>
                        </a:rPr>
                        <a:t>वाटतो</a:t>
                      </a:r>
                      <a:r>
                        <a:rPr lang="en" sz="1000"/>
                        <a:t>…</a:t>
                      </a:r>
                      <a:r>
                        <a:rPr lang="en" sz="1000">
                          <a:latin typeface="Mangal"/>
                          <a:ea typeface="Mangal"/>
                          <a:cs typeface="Mangal"/>
                          <a:sym typeface="Mangal"/>
                        </a:rPr>
                        <a:t>इथे सहज </a:t>
                      </a:r>
                      <a:r>
                        <a:rPr lang="en" sz="1000"/>
                        <a:t>accept </a:t>
                      </a:r>
                      <a:r>
                        <a:rPr lang="en" sz="1000">
                          <a:latin typeface="Mangal"/>
                          <a:ea typeface="Mangal"/>
                          <a:cs typeface="Mangal"/>
                          <a:sym typeface="Mangal"/>
                        </a:rPr>
                        <a:t>केलं</a:t>
                      </a:r>
                      <a:r>
                        <a:rPr lang="en" sz="1000"/>
                        <a:t>”</a:t>
                      </a:r>
                      <a:endParaRPr sz="1000"/>
                    </a:p>
                    <a:p>
                      <a:pPr indent="0" lvl="0" marL="0" rtl="0" algn="l">
                        <a:spcBef>
                          <a:spcPts val="0"/>
                        </a:spcBef>
                        <a:spcAft>
                          <a:spcPts val="0"/>
                        </a:spcAft>
                        <a:buNone/>
                      </a:pPr>
                      <a:r>
                        <a:t/>
                      </a:r>
                      <a:endParaRPr sz="1000"/>
                    </a:p>
                  </a:txBody>
                  <a:tcPr marT="91425" marB="36575" marR="36575" marL="91425"/>
                </a:tc>
              </a:tr>
              <a:tr h="381000">
                <a:tc>
                  <a:txBody>
                    <a:bodyPr/>
                    <a:lstStyle/>
                    <a:p>
                      <a:pPr indent="0" lvl="0" marL="0" rtl="0" algn="l">
                        <a:spcBef>
                          <a:spcPts val="0"/>
                        </a:spcBef>
                        <a:spcAft>
                          <a:spcPts val="0"/>
                        </a:spcAft>
                        <a:buNone/>
                      </a:pPr>
                      <a:r>
                        <a:rPr b="1" lang="en" sz="1000"/>
                        <a:t>Confidence</a:t>
                      </a:r>
                      <a:endParaRPr b="1" sz="1000"/>
                    </a:p>
                    <a:p>
                      <a:pPr indent="0" lvl="0" marL="0" rtl="0" algn="l">
                        <a:spcBef>
                          <a:spcPts val="0"/>
                        </a:spcBef>
                        <a:spcAft>
                          <a:spcPts val="0"/>
                        </a:spcAft>
                        <a:buNone/>
                      </a:pPr>
                      <a:r>
                        <a:t/>
                      </a:r>
                      <a:endParaRPr b="1" sz="1000"/>
                    </a:p>
                  </a:txBody>
                  <a:tcPr marT="91425" marB="36575" marR="36575" marL="91425"/>
                </a:tc>
                <a:tc>
                  <a:txBody>
                    <a:bodyPr/>
                    <a:lstStyle/>
                    <a:p>
                      <a:pPr indent="0" lvl="0" marL="0" rtl="0" algn="l">
                        <a:spcBef>
                          <a:spcPts val="0"/>
                        </a:spcBef>
                        <a:spcAft>
                          <a:spcPts val="0"/>
                        </a:spcAft>
                        <a:buNone/>
                      </a:pPr>
                      <a:r>
                        <a:rPr lang="en" sz="1000"/>
                        <a:t>Learners reported increased willingness to speak, even after errors. Learner felt growth through trial and feedback</a:t>
                      </a:r>
                      <a:endParaRPr sz="1000"/>
                    </a:p>
                    <a:p>
                      <a:pPr indent="0" lvl="0" marL="0" rtl="0" algn="l">
                        <a:spcBef>
                          <a:spcPts val="0"/>
                        </a:spcBef>
                        <a:spcAft>
                          <a:spcPts val="0"/>
                        </a:spcAft>
                        <a:buNone/>
                      </a:pPr>
                      <a:r>
                        <a:t/>
                      </a:r>
                      <a:endParaRPr sz="1000"/>
                    </a:p>
                  </a:txBody>
                  <a:tcPr marT="91425" marB="36575" marR="36575" marL="91425"/>
                </a:tc>
                <a:tc>
                  <a:txBody>
                    <a:bodyPr/>
                    <a:lstStyle/>
                    <a:p>
                      <a:pPr indent="0" lvl="0" marL="0" rtl="0" algn="l">
                        <a:lnSpc>
                          <a:spcPct val="115000"/>
                        </a:lnSpc>
                        <a:spcBef>
                          <a:spcPts val="0"/>
                        </a:spcBef>
                        <a:spcAft>
                          <a:spcPts val="0"/>
                        </a:spcAft>
                        <a:buNone/>
                      </a:pPr>
                      <a:r>
                        <a:rPr lang="en" sz="1000"/>
                        <a:t>“</a:t>
                      </a:r>
                      <a:r>
                        <a:rPr lang="en" sz="1000">
                          <a:latin typeface="Mangal"/>
                          <a:ea typeface="Mangal"/>
                          <a:cs typeface="Mangal"/>
                          <a:sym typeface="Mangal"/>
                        </a:rPr>
                        <a:t>मी दोनदा चकलु ेपण पढचं ु उत्तर दिलं</a:t>
                      </a:r>
                      <a:r>
                        <a:rPr lang="en" sz="1000"/>
                        <a:t>, </a:t>
                      </a:r>
                      <a:r>
                        <a:rPr lang="en" sz="1000">
                          <a:latin typeface="Mangal"/>
                          <a:ea typeface="Mangal"/>
                          <a:cs typeface="Mangal"/>
                          <a:sym typeface="Mangal"/>
                        </a:rPr>
                        <a:t>थोडा </a:t>
                      </a:r>
                      <a:r>
                        <a:rPr lang="en" sz="1000"/>
                        <a:t>Confidence </a:t>
                      </a:r>
                      <a:r>
                        <a:rPr lang="en" sz="1000">
                          <a:latin typeface="Mangal"/>
                          <a:ea typeface="Mangal"/>
                          <a:cs typeface="Mangal"/>
                          <a:sym typeface="Mangal"/>
                        </a:rPr>
                        <a:t>आला मला</a:t>
                      </a:r>
                      <a:r>
                        <a:rPr lang="en" sz="1000"/>
                        <a:t>..”</a:t>
                      </a:r>
                      <a:endParaRPr sz="1000"/>
                    </a:p>
                    <a:p>
                      <a:pPr indent="0" lvl="0" marL="0" rtl="0" algn="l">
                        <a:lnSpc>
                          <a:spcPct val="115000"/>
                        </a:lnSpc>
                        <a:spcBef>
                          <a:spcPts val="0"/>
                        </a:spcBef>
                        <a:spcAft>
                          <a:spcPts val="0"/>
                        </a:spcAft>
                        <a:buNone/>
                      </a:pPr>
                      <a:r>
                        <a:rPr lang="en" sz="1000"/>
                        <a:t>“</a:t>
                      </a:r>
                      <a:r>
                        <a:rPr lang="en" sz="1000">
                          <a:latin typeface="Mangal"/>
                          <a:ea typeface="Mangal"/>
                          <a:cs typeface="Mangal"/>
                          <a:sym typeface="Mangal"/>
                        </a:rPr>
                        <a:t>मी </a:t>
                      </a:r>
                      <a:r>
                        <a:rPr lang="en" sz="1000"/>
                        <a:t>fluent </a:t>
                      </a:r>
                      <a:r>
                        <a:rPr lang="en" sz="1000">
                          <a:latin typeface="Mangal"/>
                          <a:ea typeface="Mangal"/>
                          <a:cs typeface="Mangal"/>
                          <a:sym typeface="Mangal"/>
                        </a:rPr>
                        <a:t>झालोय असंनाही म्हणणार</a:t>
                      </a:r>
                      <a:r>
                        <a:rPr lang="en" sz="1000"/>
                        <a:t>, </a:t>
                      </a:r>
                      <a:r>
                        <a:rPr lang="en" sz="1000">
                          <a:latin typeface="Mangal"/>
                          <a:ea typeface="Mangal"/>
                          <a:cs typeface="Mangal"/>
                          <a:sym typeface="Mangal"/>
                        </a:rPr>
                        <a:t>पण मी बोलायला लागलोय</a:t>
                      </a:r>
                      <a:r>
                        <a:rPr lang="en" sz="1000"/>
                        <a:t>.”</a:t>
                      </a:r>
                      <a:endParaRPr sz="1000"/>
                    </a:p>
                  </a:txBody>
                  <a:tcPr marT="91425" marB="36575" marR="36575" marL="91425"/>
                </a:tc>
              </a:tr>
              <a:tr h="381000">
                <a:tc>
                  <a:txBody>
                    <a:bodyPr/>
                    <a:lstStyle/>
                    <a:p>
                      <a:pPr indent="0" lvl="0" marL="0" rtl="0" algn="l">
                        <a:spcBef>
                          <a:spcPts val="0"/>
                        </a:spcBef>
                        <a:spcAft>
                          <a:spcPts val="0"/>
                        </a:spcAft>
                        <a:buNone/>
                      </a:pPr>
                      <a:r>
                        <a:rPr b="1" lang="en" sz="1000"/>
                        <a:t>Feedback</a:t>
                      </a:r>
                      <a:endParaRPr b="1" sz="1000"/>
                    </a:p>
                    <a:p>
                      <a:pPr indent="0" lvl="0" marL="0" rtl="0" algn="l">
                        <a:spcBef>
                          <a:spcPts val="0"/>
                        </a:spcBef>
                        <a:spcAft>
                          <a:spcPts val="0"/>
                        </a:spcAft>
                        <a:buNone/>
                      </a:pPr>
                      <a:r>
                        <a:t/>
                      </a:r>
                      <a:endParaRPr b="1" sz="1000"/>
                    </a:p>
                  </a:txBody>
                  <a:tcPr marT="91425" marB="36575" marR="36575" marL="91425"/>
                </a:tc>
                <a:tc>
                  <a:txBody>
                    <a:bodyPr/>
                    <a:lstStyle/>
                    <a:p>
                      <a:pPr indent="0" lvl="0" marL="0" rtl="0" algn="l">
                        <a:spcBef>
                          <a:spcPts val="0"/>
                        </a:spcBef>
                        <a:spcAft>
                          <a:spcPts val="0"/>
                        </a:spcAft>
                        <a:buNone/>
                      </a:pPr>
                      <a:r>
                        <a:rPr lang="en" sz="1000"/>
                        <a:t>Personalized verbal feedback, helped Learners understand their individual areas for improvement. real-time panel offered improved suggestions learners could reflect on.</a:t>
                      </a:r>
                      <a:endParaRPr sz="1000"/>
                    </a:p>
                    <a:p>
                      <a:pPr indent="0" lvl="0" marL="0" rtl="0" algn="l">
                        <a:spcBef>
                          <a:spcPts val="0"/>
                        </a:spcBef>
                        <a:spcAft>
                          <a:spcPts val="0"/>
                        </a:spcAft>
                        <a:buNone/>
                      </a:pPr>
                      <a:r>
                        <a:t/>
                      </a:r>
                      <a:endParaRPr sz="1000"/>
                    </a:p>
                  </a:txBody>
                  <a:tcPr marT="91425" marB="36575" marR="36575" marL="91425"/>
                </a:tc>
                <a:tc>
                  <a:txBody>
                    <a:bodyPr/>
                    <a:lstStyle/>
                    <a:p>
                      <a:pPr indent="0" lvl="0" marL="0" rtl="0" algn="l">
                        <a:lnSpc>
                          <a:spcPct val="115000"/>
                        </a:lnSpc>
                        <a:spcBef>
                          <a:spcPts val="0"/>
                        </a:spcBef>
                        <a:spcAft>
                          <a:spcPts val="0"/>
                        </a:spcAft>
                        <a:buNone/>
                      </a:pPr>
                      <a:r>
                        <a:rPr lang="en" sz="1000"/>
                        <a:t>“feedback… actually helpful </a:t>
                      </a:r>
                      <a:r>
                        <a:rPr lang="en" sz="1000">
                          <a:latin typeface="Mangal"/>
                          <a:ea typeface="Mangal"/>
                          <a:cs typeface="Mangal"/>
                          <a:sym typeface="Mangal"/>
                        </a:rPr>
                        <a:t>वाटल्या</a:t>
                      </a:r>
                      <a:r>
                        <a:rPr lang="en" sz="1000"/>
                        <a:t>” “clarity </a:t>
                      </a:r>
                      <a:r>
                        <a:rPr lang="en" sz="1000">
                          <a:latin typeface="Mangal"/>
                          <a:ea typeface="Mangal"/>
                          <a:cs typeface="Mangal"/>
                          <a:sym typeface="Mangal"/>
                        </a:rPr>
                        <a:t>मिळाली</a:t>
                      </a:r>
                      <a:r>
                        <a:rPr lang="en" sz="1000"/>
                        <a:t>… visually </a:t>
                      </a:r>
                      <a:r>
                        <a:rPr lang="en" sz="1000">
                          <a:latin typeface="Mangal"/>
                          <a:ea typeface="Mangal"/>
                          <a:cs typeface="Mangal"/>
                          <a:sym typeface="Mangal"/>
                        </a:rPr>
                        <a:t>पाहिल्यामळु ेलक्षात राहिलं</a:t>
                      </a:r>
                      <a:r>
                        <a:rPr lang="en" sz="1000"/>
                        <a:t>” “</a:t>
                      </a:r>
                      <a:r>
                        <a:rPr lang="en" sz="1000">
                          <a:latin typeface="Mangal"/>
                          <a:ea typeface="Mangal"/>
                          <a:cs typeface="Mangal"/>
                          <a:sym typeface="Mangal"/>
                        </a:rPr>
                        <a:t>कोणी समोरून </a:t>
                      </a:r>
                      <a:r>
                        <a:rPr lang="en" sz="1000"/>
                        <a:t>correction </a:t>
                      </a:r>
                      <a:r>
                        <a:rPr lang="en" sz="1000">
                          <a:latin typeface="Mangal"/>
                          <a:ea typeface="Mangal"/>
                          <a:cs typeface="Mangal"/>
                          <a:sym typeface="Mangal"/>
                        </a:rPr>
                        <a:t>करण्यापेक्षा</a:t>
                      </a:r>
                      <a:r>
                        <a:rPr lang="en" sz="1000"/>
                        <a:t>, panel </a:t>
                      </a:r>
                      <a:r>
                        <a:rPr lang="en" sz="1000">
                          <a:latin typeface="Mangal"/>
                          <a:ea typeface="Mangal"/>
                          <a:cs typeface="Mangal"/>
                          <a:sym typeface="Mangal"/>
                        </a:rPr>
                        <a:t>मळु ेफक्त माझं मला कळलं</a:t>
                      </a:r>
                      <a:r>
                        <a:rPr lang="en" sz="1000"/>
                        <a:t>, </a:t>
                      </a:r>
                      <a:r>
                        <a:rPr lang="en" sz="1000">
                          <a:latin typeface="Mangal"/>
                          <a:ea typeface="Mangal"/>
                          <a:cs typeface="Mangal"/>
                          <a:sym typeface="Mangal"/>
                        </a:rPr>
                        <a:t>मी अजनू चांगलं कसं बोलू शकत</a:t>
                      </a:r>
                      <a:r>
                        <a:rPr lang="en" sz="1000"/>
                        <a:t>.”</a:t>
                      </a:r>
                      <a:r>
                        <a:rPr lang="en" sz="1000">
                          <a:latin typeface="Mangal"/>
                          <a:ea typeface="Mangal"/>
                          <a:cs typeface="Mangal"/>
                          <a:sym typeface="Mangal"/>
                        </a:rPr>
                        <a:t>े</a:t>
                      </a:r>
                      <a:endParaRPr sz="1000">
                        <a:latin typeface="Mangal"/>
                        <a:ea typeface="Mangal"/>
                        <a:cs typeface="Mangal"/>
                        <a:sym typeface="Mangal"/>
                      </a:endParaRPr>
                    </a:p>
                    <a:p>
                      <a:pPr indent="0" lvl="0" marL="0" rtl="0" algn="l">
                        <a:spcBef>
                          <a:spcPts val="0"/>
                        </a:spcBef>
                        <a:spcAft>
                          <a:spcPts val="0"/>
                        </a:spcAft>
                        <a:buNone/>
                      </a:pPr>
                      <a:r>
                        <a:t/>
                      </a:r>
                      <a:endParaRPr sz="1000"/>
                    </a:p>
                  </a:txBody>
                  <a:tcPr marT="91425" marB="36575" marR="36575" marL="91425"/>
                </a:tc>
              </a:tr>
              <a:tr h="381000">
                <a:tc>
                  <a:txBody>
                    <a:bodyPr/>
                    <a:lstStyle/>
                    <a:p>
                      <a:pPr indent="0" lvl="0" marL="0" rtl="0" algn="l">
                        <a:spcBef>
                          <a:spcPts val="0"/>
                        </a:spcBef>
                        <a:spcAft>
                          <a:spcPts val="0"/>
                        </a:spcAft>
                        <a:buNone/>
                      </a:pPr>
                      <a:r>
                        <a:rPr b="1" lang="en" sz="1000"/>
                        <a:t>Pedagogical role of VR</a:t>
                      </a:r>
                      <a:endParaRPr b="1" sz="1000"/>
                    </a:p>
                  </a:txBody>
                  <a:tcPr marT="91425" marB="36575" marR="36575" marL="91425"/>
                </a:tc>
                <a:tc>
                  <a:txBody>
                    <a:bodyPr/>
                    <a:lstStyle/>
                    <a:p>
                      <a:pPr indent="0" lvl="0" marL="0" rtl="0" algn="l">
                        <a:spcBef>
                          <a:spcPts val="0"/>
                        </a:spcBef>
                        <a:spcAft>
                          <a:spcPts val="0"/>
                        </a:spcAft>
                        <a:buNone/>
                      </a:pPr>
                      <a:r>
                        <a:rPr lang="en" sz="1000"/>
                        <a:t>VR was viewed as a safe environment for conversation. Participants did not feel any interruption and took their time preparing the responses</a:t>
                      </a:r>
                      <a:endParaRPr sz="1000"/>
                    </a:p>
                    <a:p>
                      <a:pPr indent="0" lvl="0" marL="0" rtl="0" algn="l">
                        <a:spcBef>
                          <a:spcPts val="0"/>
                        </a:spcBef>
                        <a:spcAft>
                          <a:spcPts val="0"/>
                        </a:spcAft>
                        <a:buNone/>
                      </a:pPr>
                      <a:r>
                        <a:t/>
                      </a:r>
                      <a:endParaRPr sz="1000"/>
                    </a:p>
                  </a:txBody>
                  <a:tcPr marT="91425" marB="36575" marR="36575" marL="91425"/>
                </a:tc>
                <a:tc>
                  <a:txBody>
                    <a:bodyPr/>
                    <a:lstStyle/>
                    <a:p>
                      <a:pPr indent="0" lvl="0" marL="0" rtl="0" algn="l">
                        <a:lnSpc>
                          <a:spcPct val="115000"/>
                        </a:lnSpc>
                        <a:spcBef>
                          <a:spcPts val="0"/>
                        </a:spcBef>
                        <a:spcAft>
                          <a:spcPts val="0"/>
                        </a:spcAft>
                        <a:buNone/>
                      </a:pPr>
                      <a:r>
                        <a:rPr lang="en" sz="1000"/>
                        <a:t>“</a:t>
                      </a:r>
                      <a:r>
                        <a:rPr lang="en" sz="1000">
                          <a:latin typeface="Mangal"/>
                          <a:ea typeface="Mangal"/>
                          <a:cs typeface="Mangal"/>
                          <a:sym typeface="Mangal"/>
                        </a:rPr>
                        <a:t>माझ्यासाठी </a:t>
                      </a:r>
                      <a:r>
                        <a:rPr lang="en" sz="1000"/>
                        <a:t>major relief </a:t>
                      </a:r>
                      <a:r>
                        <a:rPr lang="en" sz="1000">
                          <a:latin typeface="Mangal"/>
                          <a:ea typeface="Mangal"/>
                          <a:cs typeface="Mangal"/>
                          <a:sym typeface="Mangal"/>
                        </a:rPr>
                        <a:t>ही होती की मला कोणी मध्ये</a:t>
                      </a:r>
                      <a:endParaRPr sz="1000">
                        <a:latin typeface="Mangal"/>
                        <a:ea typeface="Mangal"/>
                        <a:cs typeface="Mangal"/>
                        <a:sym typeface="Mangal"/>
                      </a:endParaRPr>
                    </a:p>
                    <a:p>
                      <a:pPr indent="0" lvl="0" marL="0" rtl="0" algn="l">
                        <a:lnSpc>
                          <a:spcPct val="115000"/>
                        </a:lnSpc>
                        <a:spcBef>
                          <a:spcPts val="0"/>
                        </a:spcBef>
                        <a:spcAft>
                          <a:spcPts val="0"/>
                        </a:spcAft>
                        <a:buNone/>
                      </a:pPr>
                      <a:r>
                        <a:rPr lang="en" sz="1000">
                          <a:latin typeface="Mangal"/>
                          <a:ea typeface="Mangal"/>
                          <a:cs typeface="Mangal"/>
                          <a:sym typeface="Mangal"/>
                        </a:rPr>
                        <a:t>मध्येटोकत नव्हतं</a:t>
                      </a:r>
                      <a:r>
                        <a:rPr lang="en" sz="1000"/>
                        <a:t>”</a:t>
                      </a:r>
                      <a:endParaRPr sz="1000"/>
                    </a:p>
                    <a:p>
                      <a:pPr indent="0" lvl="0" marL="0" rtl="0" algn="l">
                        <a:lnSpc>
                          <a:spcPct val="115000"/>
                        </a:lnSpc>
                        <a:spcBef>
                          <a:spcPts val="0"/>
                        </a:spcBef>
                        <a:spcAft>
                          <a:spcPts val="0"/>
                        </a:spcAft>
                        <a:buNone/>
                      </a:pPr>
                      <a:r>
                        <a:rPr lang="en" sz="1000"/>
                        <a:t>VR </a:t>
                      </a:r>
                      <a:r>
                        <a:rPr lang="en" sz="1000">
                          <a:latin typeface="Mangal"/>
                          <a:ea typeface="Mangal"/>
                          <a:cs typeface="Mangal"/>
                          <a:sym typeface="Mangal"/>
                        </a:rPr>
                        <a:t>मध्येमी </a:t>
                      </a:r>
                      <a:r>
                        <a:rPr lang="en" sz="1000"/>
                        <a:t>rush </a:t>
                      </a:r>
                      <a:r>
                        <a:rPr lang="en" sz="1000">
                          <a:latin typeface="Mangal"/>
                          <a:ea typeface="Mangal"/>
                          <a:cs typeface="Mangal"/>
                          <a:sym typeface="Mangal"/>
                        </a:rPr>
                        <a:t>न होता बोलूशकलो</a:t>
                      </a:r>
                      <a:r>
                        <a:rPr lang="en" sz="1000"/>
                        <a:t>... Real-life </a:t>
                      </a:r>
                      <a:r>
                        <a:rPr lang="en" sz="1000">
                          <a:latin typeface="Mangal"/>
                          <a:ea typeface="Mangal"/>
                          <a:cs typeface="Mangal"/>
                          <a:sym typeface="Mangal"/>
                        </a:rPr>
                        <a:t>मध्ये असं होत नाही</a:t>
                      </a:r>
                      <a:r>
                        <a:rPr lang="en" sz="1000"/>
                        <a:t>.</a:t>
                      </a:r>
                      <a:endParaRPr sz="1000"/>
                    </a:p>
                    <a:p>
                      <a:pPr indent="0" lvl="0" marL="0" rtl="0" algn="l">
                        <a:spcBef>
                          <a:spcPts val="0"/>
                        </a:spcBef>
                        <a:spcAft>
                          <a:spcPts val="0"/>
                        </a:spcAft>
                        <a:buNone/>
                      </a:pPr>
                      <a:r>
                        <a:t/>
                      </a:r>
                      <a:endParaRPr sz="1000"/>
                    </a:p>
                  </a:txBody>
                  <a:tcPr marT="91425" marB="36575" marR="36575" marL="91425"/>
                </a:tc>
              </a:tr>
              <a:tr h="381000">
                <a:tc>
                  <a:txBody>
                    <a:bodyPr/>
                    <a:lstStyle/>
                    <a:p>
                      <a:pPr indent="0" lvl="0" marL="0" rtl="0" algn="l">
                        <a:spcBef>
                          <a:spcPts val="0"/>
                        </a:spcBef>
                        <a:spcAft>
                          <a:spcPts val="0"/>
                        </a:spcAft>
                        <a:buNone/>
                      </a:pPr>
                      <a:r>
                        <a:rPr b="1" lang="en" sz="1000"/>
                        <a:t>Design &amp; Usability Challenges</a:t>
                      </a:r>
                      <a:endParaRPr b="1" sz="1000"/>
                    </a:p>
                  </a:txBody>
                  <a:tcPr marT="91425" marB="36575" marR="36575" marL="91425"/>
                </a:tc>
                <a:tc>
                  <a:txBody>
                    <a:bodyPr/>
                    <a:lstStyle/>
                    <a:p>
                      <a:pPr indent="0" lvl="0" marL="0" rtl="0" algn="l">
                        <a:spcBef>
                          <a:spcPts val="0"/>
                        </a:spcBef>
                        <a:spcAft>
                          <a:spcPts val="0"/>
                        </a:spcAft>
                        <a:buNone/>
                      </a:pPr>
                      <a:r>
                        <a:rPr lang="en" sz="1000"/>
                        <a:t>Some users' suggestions included a reattempt option. Others faced technical issues like missed voice capture or pacing</a:t>
                      </a:r>
                      <a:endParaRPr sz="1000"/>
                    </a:p>
                    <a:p>
                      <a:pPr indent="0" lvl="0" marL="0" rtl="0" algn="l">
                        <a:spcBef>
                          <a:spcPts val="0"/>
                        </a:spcBef>
                        <a:spcAft>
                          <a:spcPts val="0"/>
                        </a:spcAft>
                        <a:buNone/>
                      </a:pPr>
                      <a:r>
                        <a:t/>
                      </a:r>
                      <a:endParaRPr sz="1000"/>
                    </a:p>
                  </a:txBody>
                  <a:tcPr marT="91425" marB="36575" marR="36575" marL="91425"/>
                </a:tc>
                <a:tc>
                  <a:txBody>
                    <a:bodyPr/>
                    <a:lstStyle/>
                    <a:p>
                      <a:pPr indent="0" lvl="0" marL="0" rtl="0" algn="l">
                        <a:lnSpc>
                          <a:spcPct val="115000"/>
                        </a:lnSpc>
                        <a:spcBef>
                          <a:spcPts val="0"/>
                        </a:spcBef>
                        <a:spcAft>
                          <a:spcPts val="0"/>
                        </a:spcAft>
                        <a:buNone/>
                      </a:pPr>
                      <a:r>
                        <a:rPr lang="en" sz="1000"/>
                        <a:t>“repeat answer feature </a:t>
                      </a:r>
                      <a:r>
                        <a:rPr lang="en" sz="1000">
                          <a:latin typeface="Mangal"/>
                          <a:ea typeface="Mangal"/>
                          <a:cs typeface="Mangal"/>
                          <a:sym typeface="Mangal"/>
                        </a:rPr>
                        <a:t>मिळाली असती तर</a:t>
                      </a:r>
                      <a:endParaRPr sz="1000">
                        <a:latin typeface="Mangal"/>
                        <a:ea typeface="Mangal"/>
                        <a:cs typeface="Mangal"/>
                        <a:sym typeface="Mangal"/>
                      </a:endParaRPr>
                    </a:p>
                    <a:p>
                      <a:pPr indent="0" lvl="0" marL="0" rtl="0" algn="l">
                        <a:lnSpc>
                          <a:spcPct val="115000"/>
                        </a:lnSpc>
                        <a:spcBef>
                          <a:spcPts val="0"/>
                        </a:spcBef>
                        <a:spcAft>
                          <a:spcPts val="0"/>
                        </a:spcAft>
                        <a:buNone/>
                      </a:pPr>
                      <a:r>
                        <a:rPr lang="en" sz="1000"/>
                        <a:t>self-correction </a:t>
                      </a:r>
                      <a:r>
                        <a:rPr lang="en" sz="1000">
                          <a:latin typeface="Mangal"/>
                          <a:ea typeface="Mangal"/>
                          <a:cs typeface="Mangal"/>
                          <a:sym typeface="Mangal"/>
                        </a:rPr>
                        <a:t>करता आलंअसतं</a:t>
                      </a:r>
                      <a:r>
                        <a:rPr lang="en" sz="1000"/>
                        <a:t>” “</a:t>
                      </a:r>
                      <a:r>
                        <a:rPr lang="en" sz="1000">
                          <a:latin typeface="Mangal"/>
                          <a:ea typeface="Mangal"/>
                          <a:cs typeface="Mangal"/>
                          <a:sym typeface="Mangal"/>
                        </a:rPr>
                        <a:t>माझा </a:t>
                      </a:r>
                      <a:r>
                        <a:rPr lang="en" sz="1000"/>
                        <a:t>response </a:t>
                      </a:r>
                      <a:r>
                        <a:rPr lang="en" sz="1000">
                          <a:latin typeface="Mangal"/>
                          <a:ea typeface="Mangal"/>
                          <a:cs typeface="Mangal"/>
                          <a:sym typeface="Mangal"/>
                        </a:rPr>
                        <a:t>व्यवस्थित </a:t>
                      </a:r>
                      <a:r>
                        <a:rPr lang="en" sz="1000"/>
                        <a:t>capture </a:t>
                      </a:r>
                      <a:r>
                        <a:rPr lang="en" sz="1000">
                          <a:latin typeface="Mangal"/>
                          <a:ea typeface="Mangal"/>
                          <a:cs typeface="Mangal"/>
                          <a:sym typeface="Mangal"/>
                        </a:rPr>
                        <a:t>झाला नाही</a:t>
                      </a:r>
                      <a:r>
                        <a:rPr lang="en" sz="1000"/>
                        <a:t>, </a:t>
                      </a:r>
                      <a:r>
                        <a:rPr lang="en" sz="1000">
                          <a:latin typeface="Mangal"/>
                          <a:ea typeface="Mangal"/>
                          <a:cs typeface="Mangal"/>
                          <a:sym typeface="Mangal"/>
                        </a:rPr>
                        <a:t>मी बोललो एक आणि आदित्यला समजलंदसर ु ंच</a:t>
                      </a:r>
                      <a:r>
                        <a:rPr lang="en" sz="1000"/>
                        <a:t>.”</a:t>
                      </a:r>
                      <a:endParaRPr sz="1000"/>
                    </a:p>
                    <a:p>
                      <a:pPr indent="0" lvl="0" marL="0" rtl="0" algn="l">
                        <a:spcBef>
                          <a:spcPts val="0"/>
                        </a:spcBef>
                        <a:spcAft>
                          <a:spcPts val="0"/>
                        </a:spcAft>
                        <a:buNone/>
                      </a:pPr>
                      <a:r>
                        <a:t/>
                      </a:r>
                      <a:endParaRPr sz="1000"/>
                    </a:p>
                  </a:txBody>
                  <a:tcPr marT="91425" marB="36575" marR="3657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Discussion</a:t>
            </a:r>
            <a:endParaRPr/>
          </a:p>
        </p:txBody>
      </p:sp>
      <p:sp>
        <p:nvSpPr>
          <p:cNvPr id="356" name="Google Shape;356;p41"/>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5" title="Screenshot (355).png"/>
          <p:cNvPicPr preferRelativeResize="0"/>
          <p:nvPr/>
        </p:nvPicPr>
        <p:blipFill rotWithShape="1">
          <a:blip r:embed="rId3">
            <a:alphaModFix/>
          </a:blip>
          <a:srcRect b="0" l="0" r="0" t="14346"/>
          <a:stretch/>
        </p:blipFill>
        <p:spPr>
          <a:xfrm>
            <a:off x="246475" y="235200"/>
            <a:ext cx="4253574" cy="4833050"/>
          </a:xfrm>
          <a:prstGeom prst="rect">
            <a:avLst/>
          </a:prstGeom>
          <a:noFill/>
          <a:ln>
            <a:noFill/>
          </a:ln>
        </p:spPr>
      </p:pic>
      <p:pic>
        <p:nvPicPr>
          <p:cNvPr id="104" name="Google Shape;104;p15" title="Screenshot (355) - Copy.png"/>
          <p:cNvPicPr preferRelativeResize="0"/>
          <p:nvPr/>
        </p:nvPicPr>
        <p:blipFill>
          <a:blip r:embed="rId4">
            <a:alphaModFix/>
          </a:blip>
          <a:stretch>
            <a:fillRect/>
          </a:stretch>
        </p:blipFill>
        <p:spPr>
          <a:xfrm>
            <a:off x="4211413" y="235188"/>
            <a:ext cx="4695825" cy="962025"/>
          </a:xfrm>
          <a:prstGeom prst="rect">
            <a:avLst/>
          </a:prstGeom>
          <a:noFill/>
          <a:ln>
            <a:noFill/>
          </a:ln>
        </p:spPr>
      </p:pic>
      <p:pic>
        <p:nvPicPr>
          <p:cNvPr id="105" name="Google Shape;105;p15" title="Screenshot (357).png"/>
          <p:cNvPicPr preferRelativeResize="0"/>
          <p:nvPr/>
        </p:nvPicPr>
        <p:blipFill>
          <a:blip r:embed="rId5">
            <a:alphaModFix/>
          </a:blip>
          <a:stretch>
            <a:fillRect/>
          </a:stretch>
        </p:blipFill>
        <p:spPr>
          <a:xfrm>
            <a:off x="4701350" y="1347000"/>
            <a:ext cx="3929900" cy="1894125"/>
          </a:xfrm>
          <a:prstGeom prst="rect">
            <a:avLst/>
          </a:prstGeom>
          <a:noFill/>
          <a:ln>
            <a:noFill/>
          </a:ln>
        </p:spPr>
      </p:pic>
      <p:pic>
        <p:nvPicPr>
          <p:cNvPr id="106" name="Google Shape;106;p15" title="Screenshot (356).png"/>
          <p:cNvPicPr preferRelativeResize="0"/>
          <p:nvPr/>
        </p:nvPicPr>
        <p:blipFill>
          <a:blip r:embed="rId6">
            <a:alphaModFix/>
          </a:blip>
          <a:stretch>
            <a:fillRect/>
          </a:stretch>
        </p:blipFill>
        <p:spPr>
          <a:xfrm>
            <a:off x="5873100" y="3590925"/>
            <a:ext cx="1864476" cy="1211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2" title="Screenshot (397).png"/>
          <p:cNvPicPr preferRelativeResize="0"/>
          <p:nvPr/>
        </p:nvPicPr>
        <p:blipFill rotWithShape="1">
          <a:blip r:embed="rId3">
            <a:alphaModFix/>
          </a:blip>
          <a:srcRect b="22337" l="8570" r="8859" t="38293"/>
          <a:stretch/>
        </p:blipFill>
        <p:spPr>
          <a:xfrm>
            <a:off x="266850" y="1265850"/>
            <a:ext cx="8321549" cy="2230825"/>
          </a:xfrm>
          <a:prstGeom prst="rect">
            <a:avLst/>
          </a:prstGeom>
          <a:noFill/>
          <a:ln>
            <a:noFill/>
          </a:ln>
        </p:spPr>
      </p:pic>
      <p:pic>
        <p:nvPicPr>
          <p:cNvPr id="362" name="Google Shape;362;p42" title="Screenshot (398).png"/>
          <p:cNvPicPr preferRelativeResize="0"/>
          <p:nvPr/>
        </p:nvPicPr>
        <p:blipFill rotWithShape="1">
          <a:blip r:embed="rId4">
            <a:alphaModFix/>
          </a:blip>
          <a:srcRect b="15444" l="8074" r="9444" t="48552"/>
          <a:stretch/>
        </p:blipFill>
        <p:spPr>
          <a:xfrm>
            <a:off x="1428775" y="3559500"/>
            <a:ext cx="6128576" cy="1503949"/>
          </a:xfrm>
          <a:prstGeom prst="rect">
            <a:avLst/>
          </a:prstGeom>
          <a:noFill/>
          <a:ln>
            <a:noFill/>
          </a:ln>
        </p:spPr>
      </p:pic>
      <p:sp>
        <p:nvSpPr>
          <p:cNvPr id="363" name="Google Shape;363;p42"/>
          <p:cNvSpPr txBox="1"/>
          <p:nvPr/>
        </p:nvSpPr>
        <p:spPr>
          <a:xfrm>
            <a:off x="266850" y="701725"/>
            <a:ext cx="8610300" cy="5013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600">
                <a:solidFill>
                  <a:srgbClr val="2C3E50"/>
                </a:solidFill>
                <a:highlight>
                  <a:srgbClr val="FFFFFF"/>
                </a:highlight>
                <a:latin typeface="Verdana"/>
                <a:ea typeface="Verdana"/>
                <a:cs typeface="Verdana"/>
                <a:sym typeface="Verdana"/>
              </a:rPr>
              <a:t>Does TalkingTree 2.0 Improve Communication Confidence and Comfort?</a:t>
            </a:r>
            <a:endParaRPr b="1" sz="1600">
              <a:solidFill>
                <a:srgbClr val="2C3E50"/>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364" name="Google Shape;364;p42" title="Screenshot (397).png"/>
          <p:cNvPicPr preferRelativeResize="0"/>
          <p:nvPr/>
        </p:nvPicPr>
        <p:blipFill rotWithShape="1">
          <a:blip r:embed="rId3">
            <a:alphaModFix/>
          </a:blip>
          <a:srcRect b="70745" l="41802" r="43257" t="21184"/>
          <a:stretch/>
        </p:blipFill>
        <p:spPr>
          <a:xfrm>
            <a:off x="3103400" y="100275"/>
            <a:ext cx="2269875" cy="689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title="Screenshot (399).png"/>
          <p:cNvPicPr preferRelativeResize="0"/>
          <p:nvPr/>
        </p:nvPicPr>
        <p:blipFill rotWithShape="1">
          <a:blip r:embed="rId3">
            <a:alphaModFix/>
          </a:blip>
          <a:srcRect b="23374" l="8717" r="50509" t="39327"/>
          <a:stretch/>
        </p:blipFill>
        <p:spPr>
          <a:xfrm>
            <a:off x="410450" y="1247200"/>
            <a:ext cx="3440927" cy="1769626"/>
          </a:xfrm>
          <a:prstGeom prst="rect">
            <a:avLst/>
          </a:prstGeom>
          <a:noFill/>
          <a:ln>
            <a:noFill/>
          </a:ln>
        </p:spPr>
      </p:pic>
      <p:pic>
        <p:nvPicPr>
          <p:cNvPr id="370" name="Google Shape;370;p43" title="Screenshot (399).png"/>
          <p:cNvPicPr preferRelativeResize="0"/>
          <p:nvPr/>
        </p:nvPicPr>
        <p:blipFill rotWithShape="1">
          <a:blip r:embed="rId3">
            <a:alphaModFix/>
          </a:blip>
          <a:srcRect b="22569" l="49125" r="9720" t="38524"/>
          <a:stretch/>
        </p:blipFill>
        <p:spPr>
          <a:xfrm>
            <a:off x="410450" y="3142154"/>
            <a:ext cx="3644573" cy="1937203"/>
          </a:xfrm>
          <a:prstGeom prst="rect">
            <a:avLst/>
          </a:prstGeom>
          <a:noFill/>
          <a:ln>
            <a:noFill/>
          </a:ln>
        </p:spPr>
      </p:pic>
      <p:pic>
        <p:nvPicPr>
          <p:cNvPr id="371" name="Google Shape;371;p43" title="Screenshot (400).png"/>
          <p:cNvPicPr preferRelativeResize="0"/>
          <p:nvPr/>
        </p:nvPicPr>
        <p:blipFill rotWithShape="1">
          <a:blip r:embed="rId4">
            <a:alphaModFix/>
          </a:blip>
          <a:srcRect b="49163" l="8466" r="50376" t="16556"/>
          <a:stretch/>
        </p:blipFill>
        <p:spPr>
          <a:xfrm>
            <a:off x="4639663" y="3142150"/>
            <a:ext cx="3568101" cy="1670749"/>
          </a:xfrm>
          <a:prstGeom prst="rect">
            <a:avLst/>
          </a:prstGeom>
          <a:noFill/>
          <a:ln>
            <a:noFill/>
          </a:ln>
        </p:spPr>
      </p:pic>
      <p:pic>
        <p:nvPicPr>
          <p:cNvPr id="372" name="Google Shape;372;p43" title="Screenshot (400).png"/>
          <p:cNvPicPr preferRelativeResize="0"/>
          <p:nvPr/>
        </p:nvPicPr>
        <p:blipFill rotWithShape="1">
          <a:blip r:embed="rId4">
            <a:alphaModFix/>
          </a:blip>
          <a:srcRect b="47325" l="49628" r="8583" t="17157"/>
          <a:stretch/>
        </p:blipFill>
        <p:spPr>
          <a:xfrm>
            <a:off x="4572000" y="1247206"/>
            <a:ext cx="3703424" cy="1769626"/>
          </a:xfrm>
          <a:prstGeom prst="rect">
            <a:avLst/>
          </a:prstGeom>
          <a:noFill/>
          <a:ln>
            <a:noFill/>
          </a:ln>
        </p:spPr>
      </p:pic>
      <p:pic>
        <p:nvPicPr>
          <p:cNvPr id="373" name="Google Shape;373;p43" title="Screenshot (399).png"/>
          <p:cNvPicPr preferRelativeResize="0"/>
          <p:nvPr/>
        </p:nvPicPr>
        <p:blipFill rotWithShape="1">
          <a:blip r:embed="rId3">
            <a:alphaModFix/>
          </a:blip>
          <a:srcRect b="71233" l="41530" r="42707" t="21672"/>
          <a:stretch/>
        </p:blipFill>
        <p:spPr>
          <a:xfrm>
            <a:off x="3066121" y="100275"/>
            <a:ext cx="2376881" cy="601450"/>
          </a:xfrm>
          <a:prstGeom prst="rect">
            <a:avLst/>
          </a:prstGeom>
          <a:noFill/>
          <a:ln>
            <a:noFill/>
          </a:ln>
        </p:spPr>
      </p:pic>
      <p:sp>
        <p:nvSpPr>
          <p:cNvPr id="374" name="Google Shape;374;p43"/>
          <p:cNvSpPr txBox="1"/>
          <p:nvPr/>
        </p:nvSpPr>
        <p:spPr>
          <a:xfrm>
            <a:off x="266850" y="701725"/>
            <a:ext cx="8610300" cy="5013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600">
                <a:solidFill>
                  <a:srgbClr val="2C3E50"/>
                </a:solidFill>
                <a:highlight>
                  <a:srgbClr val="FFFFFF"/>
                </a:highlight>
                <a:latin typeface="Verdana"/>
                <a:ea typeface="Verdana"/>
                <a:cs typeface="Verdana"/>
                <a:sym typeface="Verdana"/>
              </a:rPr>
              <a:t>What Pedagogical Features Enabled These Improvements?</a:t>
            </a:r>
            <a:endParaRPr b="1" sz="1600">
              <a:solidFill>
                <a:srgbClr val="2C3E50"/>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b="1" sz="1600">
              <a:solidFill>
                <a:srgbClr val="2C3E50"/>
              </a:solidFill>
              <a:highlight>
                <a:srgbClr val="FFFFFF"/>
              </a:highlight>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4" title="Screenshot (401).png"/>
          <p:cNvPicPr preferRelativeResize="0"/>
          <p:nvPr/>
        </p:nvPicPr>
        <p:blipFill rotWithShape="1">
          <a:blip r:embed="rId3">
            <a:alphaModFix/>
          </a:blip>
          <a:srcRect b="13074" l="10760" r="11767" t="26898"/>
          <a:stretch/>
        </p:blipFill>
        <p:spPr>
          <a:xfrm>
            <a:off x="299725" y="990075"/>
            <a:ext cx="8544549" cy="3722275"/>
          </a:xfrm>
          <a:prstGeom prst="rect">
            <a:avLst/>
          </a:prstGeom>
          <a:noFill/>
          <a:ln>
            <a:noFill/>
          </a:ln>
        </p:spPr>
      </p:pic>
      <p:sp>
        <p:nvSpPr>
          <p:cNvPr id="380" name="Google Shape;380;p44"/>
          <p:cNvSpPr txBox="1"/>
          <p:nvPr/>
        </p:nvSpPr>
        <p:spPr>
          <a:xfrm>
            <a:off x="2769775" y="388400"/>
            <a:ext cx="3095700" cy="5013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2400">
                <a:solidFill>
                  <a:srgbClr val="2C3E50"/>
                </a:solidFill>
                <a:highlight>
                  <a:srgbClr val="FFFFFF"/>
                </a:highlight>
                <a:latin typeface="Verdana"/>
                <a:ea typeface="Verdana"/>
                <a:cs typeface="Verdana"/>
                <a:sym typeface="Verdana"/>
              </a:rPr>
              <a:t>Limitations</a:t>
            </a:r>
            <a:endParaRPr b="1" sz="2400">
              <a:solidFill>
                <a:srgbClr val="2C3E50"/>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b="1" sz="1600">
              <a:solidFill>
                <a:srgbClr val="2C3E50"/>
              </a:solidFill>
              <a:highlight>
                <a:srgbClr val="FFFFFF"/>
              </a:highlight>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45" title="Screenshot (402).png"/>
          <p:cNvPicPr preferRelativeResize="0"/>
          <p:nvPr/>
        </p:nvPicPr>
        <p:blipFill rotWithShape="1">
          <a:blip r:embed="rId3">
            <a:alphaModFix/>
          </a:blip>
          <a:srcRect b="10944" l="6236" r="7985" t="0"/>
          <a:stretch/>
        </p:blipFill>
        <p:spPr>
          <a:xfrm>
            <a:off x="614100" y="215900"/>
            <a:ext cx="8071175" cy="471169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6" title="Screenshot (404).png"/>
          <p:cNvPicPr preferRelativeResize="0"/>
          <p:nvPr/>
        </p:nvPicPr>
        <p:blipFill rotWithShape="1">
          <a:blip r:embed="rId3">
            <a:alphaModFix/>
          </a:blip>
          <a:srcRect b="3165" l="7840" r="9013" t="12652"/>
          <a:stretch/>
        </p:blipFill>
        <p:spPr>
          <a:xfrm>
            <a:off x="112825" y="67550"/>
            <a:ext cx="8610076" cy="4900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6" title="Screenshot (360).png"/>
          <p:cNvPicPr preferRelativeResize="0"/>
          <p:nvPr/>
        </p:nvPicPr>
        <p:blipFill rotWithShape="1">
          <a:blip r:embed="rId3">
            <a:alphaModFix/>
          </a:blip>
          <a:srcRect b="2781" l="0" r="0" t="17504"/>
          <a:stretch/>
        </p:blipFill>
        <p:spPr>
          <a:xfrm>
            <a:off x="4961925" y="246925"/>
            <a:ext cx="3718900" cy="5009475"/>
          </a:xfrm>
          <a:prstGeom prst="rect">
            <a:avLst/>
          </a:prstGeom>
          <a:noFill/>
          <a:ln>
            <a:noFill/>
          </a:ln>
        </p:spPr>
      </p:pic>
      <p:pic>
        <p:nvPicPr>
          <p:cNvPr id="112" name="Google Shape;112;p16" title="Screenshot (360).png"/>
          <p:cNvPicPr preferRelativeResize="0"/>
          <p:nvPr/>
        </p:nvPicPr>
        <p:blipFill rotWithShape="1">
          <a:blip r:embed="rId3">
            <a:alphaModFix/>
          </a:blip>
          <a:srcRect b="80548" l="0" r="0" t="0"/>
          <a:stretch/>
        </p:blipFill>
        <p:spPr>
          <a:xfrm>
            <a:off x="258225" y="411100"/>
            <a:ext cx="4469000" cy="1508274"/>
          </a:xfrm>
          <a:prstGeom prst="rect">
            <a:avLst/>
          </a:prstGeom>
          <a:noFill/>
          <a:ln>
            <a:noFill/>
          </a:ln>
        </p:spPr>
      </p:pic>
      <p:pic>
        <p:nvPicPr>
          <p:cNvPr id="113" name="Google Shape;113;p16" title="Screenshot (361).png"/>
          <p:cNvPicPr preferRelativeResize="0"/>
          <p:nvPr/>
        </p:nvPicPr>
        <p:blipFill>
          <a:blip r:embed="rId4">
            <a:alphaModFix/>
          </a:blip>
          <a:stretch>
            <a:fillRect/>
          </a:stretch>
        </p:blipFill>
        <p:spPr>
          <a:xfrm>
            <a:off x="375825" y="3952874"/>
            <a:ext cx="3971925" cy="1190625"/>
          </a:xfrm>
          <a:prstGeom prst="rect">
            <a:avLst/>
          </a:prstGeom>
          <a:noFill/>
          <a:ln>
            <a:noFill/>
          </a:ln>
        </p:spPr>
      </p:pic>
      <p:pic>
        <p:nvPicPr>
          <p:cNvPr id="114" name="Google Shape;114;p16" title="Screenshot (357).png"/>
          <p:cNvPicPr preferRelativeResize="0"/>
          <p:nvPr/>
        </p:nvPicPr>
        <p:blipFill>
          <a:blip r:embed="rId5">
            <a:alphaModFix/>
          </a:blip>
          <a:stretch>
            <a:fillRect/>
          </a:stretch>
        </p:blipFill>
        <p:spPr>
          <a:xfrm>
            <a:off x="639038" y="2071774"/>
            <a:ext cx="3586648" cy="172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Literature Review</a:t>
            </a:r>
            <a:endParaRPr/>
          </a:p>
        </p:txBody>
      </p:sp>
      <p:sp>
        <p:nvSpPr>
          <p:cNvPr id="120" name="Google Shape;120;p1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8" title="Screenshot (362).png"/>
          <p:cNvPicPr preferRelativeResize="0"/>
          <p:nvPr/>
        </p:nvPicPr>
        <p:blipFill rotWithShape="1">
          <a:blip r:embed="rId3">
            <a:alphaModFix/>
          </a:blip>
          <a:srcRect b="0" l="39902" r="4078" t="27714"/>
          <a:stretch/>
        </p:blipFill>
        <p:spPr>
          <a:xfrm>
            <a:off x="411575" y="1340550"/>
            <a:ext cx="4821300" cy="3497676"/>
          </a:xfrm>
          <a:prstGeom prst="rect">
            <a:avLst/>
          </a:prstGeom>
          <a:noFill/>
          <a:ln>
            <a:noFill/>
          </a:ln>
        </p:spPr>
      </p:pic>
      <p:pic>
        <p:nvPicPr>
          <p:cNvPr id="126" name="Google Shape;126;p18" title="Screenshot (362).png"/>
          <p:cNvPicPr preferRelativeResize="0"/>
          <p:nvPr/>
        </p:nvPicPr>
        <p:blipFill rotWithShape="1">
          <a:blip r:embed="rId3">
            <a:alphaModFix/>
          </a:blip>
          <a:srcRect b="69956" l="38924" r="5420" t="13081"/>
          <a:stretch/>
        </p:blipFill>
        <p:spPr>
          <a:xfrm>
            <a:off x="1826912" y="341000"/>
            <a:ext cx="5490183" cy="940750"/>
          </a:xfrm>
          <a:prstGeom prst="rect">
            <a:avLst/>
          </a:prstGeom>
          <a:noFill/>
          <a:ln>
            <a:noFill/>
          </a:ln>
        </p:spPr>
      </p:pic>
      <p:pic>
        <p:nvPicPr>
          <p:cNvPr id="127" name="Google Shape;127;p18" title="Screenshot (363).png"/>
          <p:cNvPicPr preferRelativeResize="0"/>
          <p:nvPr/>
        </p:nvPicPr>
        <p:blipFill rotWithShape="1">
          <a:blip r:embed="rId4">
            <a:alphaModFix/>
          </a:blip>
          <a:srcRect b="7138" l="40859" r="5071" t="47536"/>
          <a:stretch/>
        </p:blipFill>
        <p:spPr>
          <a:xfrm>
            <a:off x="4962400" y="2654050"/>
            <a:ext cx="4268624" cy="2011901"/>
          </a:xfrm>
          <a:prstGeom prst="rect">
            <a:avLst/>
          </a:prstGeom>
          <a:noFill/>
          <a:ln>
            <a:noFill/>
          </a:ln>
        </p:spPr>
      </p:pic>
      <p:pic>
        <p:nvPicPr>
          <p:cNvPr id="128" name="Google Shape;128;p18" title="Screenshot (363).png"/>
          <p:cNvPicPr preferRelativeResize="0"/>
          <p:nvPr/>
        </p:nvPicPr>
        <p:blipFill rotWithShape="1">
          <a:blip r:embed="rId4">
            <a:alphaModFix/>
          </a:blip>
          <a:srcRect b="50846" l="41456" r="6890" t="27624"/>
          <a:stretch/>
        </p:blipFill>
        <p:spPr>
          <a:xfrm>
            <a:off x="4962396" y="1611800"/>
            <a:ext cx="4096603" cy="9599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9" title="1.PNG"/>
          <p:cNvPicPr preferRelativeResize="0"/>
          <p:nvPr/>
        </p:nvPicPr>
        <p:blipFill>
          <a:blip r:embed="rId3">
            <a:alphaModFix/>
          </a:blip>
          <a:stretch>
            <a:fillRect/>
          </a:stretch>
        </p:blipFill>
        <p:spPr>
          <a:xfrm>
            <a:off x="152400" y="152400"/>
            <a:ext cx="8781345"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Intervention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1" title="Screenshot (368).png"/>
          <p:cNvPicPr preferRelativeResize="0"/>
          <p:nvPr/>
        </p:nvPicPr>
        <p:blipFill rotWithShape="1">
          <a:blip r:embed="rId3">
            <a:alphaModFix/>
          </a:blip>
          <a:srcRect b="3738" l="51353" r="9908" t="3255"/>
          <a:stretch/>
        </p:blipFill>
        <p:spPr>
          <a:xfrm>
            <a:off x="5149602" y="345475"/>
            <a:ext cx="3470548" cy="4685224"/>
          </a:xfrm>
          <a:prstGeom prst="rect">
            <a:avLst/>
          </a:prstGeom>
          <a:noFill/>
          <a:ln>
            <a:noFill/>
          </a:ln>
        </p:spPr>
      </p:pic>
      <p:pic>
        <p:nvPicPr>
          <p:cNvPr id="144" name="Google Shape;144;p21" title="vishal_system21.png"/>
          <p:cNvPicPr preferRelativeResize="0"/>
          <p:nvPr/>
        </p:nvPicPr>
        <p:blipFill>
          <a:blip r:embed="rId4">
            <a:alphaModFix/>
          </a:blip>
          <a:stretch>
            <a:fillRect/>
          </a:stretch>
        </p:blipFill>
        <p:spPr>
          <a:xfrm>
            <a:off x="891275" y="1260900"/>
            <a:ext cx="3371177" cy="2004925"/>
          </a:xfrm>
          <a:prstGeom prst="rect">
            <a:avLst/>
          </a:prstGeom>
          <a:noFill/>
          <a:ln>
            <a:noFill/>
          </a:ln>
        </p:spPr>
      </p:pic>
      <p:pic>
        <p:nvPicPr>
          <p:cNvPr id="145" name="Google Shape;145;p21" title="Screenshot (343).png"/>
          <p:cNvPicPr preferRelativeResize="0"/>
          <p:nvPr/>
        </p:nvPicPr>
        <p:blipFill>
          <a:blip r:embed="rId5">
            <a:alphaModFix/>
          </a:blip>
          <a:stretch>
            <a:fillRect/>
          </a:stretch>
        </p:blipFill>
        <p:spPr>
          <a:xfrm>
            <a:off x="750526" y="250038"/>
            <a:ext cx="841475" cy="928875"/>
          </a:xfrm>
          <a:prstGeom prst="rect">
            <a:avLst/>
          </a:prstGeom>
          <a:noFill/>
          <a:ln>
            <a:noFill/>
          </a:ln>
        </p:spPr>
      </p:pic>
      <p:pic>
        <p:nvPicPr>
          <p:cNvPr id="146" name="Google Shape;146;p21" title="Screenshot (370).png"/>
          <p:cNvPicPr preferRelativeResize="0"/>
          <p:nvPr/>
        </p:nvPicPr>
        <p:blipFill rotWithShape="1">
          <a:blip r:embed="rId6">
            <a:alphaModFix/>
          </a:blip>
          <a:srcRect b="63199" l="34897" r="36716" t="20587"/>
          <a:stretch/>
        </p:blipFill>
        <p:spPr>
          <a:xfrm>
            <a:off x="1666875" y="345475"/>
            <a:ext cx="2595574" cy="833451"/>
          </a:xfrm>
          <a:prstGeom prst="rect">
            <a:avLst/>
          </a:prstGeom>
          <a:noFill/>
          <a:ln>
            <a:noFill/>
          </a:ln>
        </p:spPr>
      </p:pic>
      <p:pic>
        <p:nvPicPr>
          <p:cNvPr id="147" name="Google Shape;147;p21" title="Screenshot (371).png"/>
          <p:cNvPicPr preferRelativeResize="0"/>
          <p:nvPr/>
        </p:nvPicPr>
        <p:blipFill rotWithShape="1">
          <a:blip r:embed="rId7">
            <a:alphaModFix/>
          </a:blip>
          <a:srcRect b="8239" l="8207" r="9474" t="24497"/>
          <a:stretch/>
        </p:blipFill>
        <p:spPr>
          <a:xfrm>
            <a:off x="666125" y="3347788"/>
            <a:ext cx="3821474" cy="17554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